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2"/>
  </p:notesMasterIdLst>
  <p:sldIdLst>
    <p:sldId id="413" r:id="rId2"/>
    <p:sldId id="386" r:id="rId3"/>
    <p:sldId id="324" r:id="rId4"/>
    <p:sldId id="387" r:id="rId5"/>
    <p:sldId id="388" r:id="rId6"/>
    <p:sldId id="357" r:id="rId7"/>
    <p:sldId id="359" r:id="rId8"/>
    <p:sldId id="366" r:id="rId9"/>
    <p:sldId id="389" r:id="rId10"/>
    <p:sldId id="407" r:id="rId11"/>
    <p:sldId id="361" r:id="rId12"/>
    <p:sldId id="390" r:id="rId13"/>
    <p:sldId id="391" r:id="rId14"/>
    <p:sldId id="394" r:id="rId15"/>
    <p:sldId id="406" r:id="rId16"/>
    <p:sldId id="325" r:id="rId17"/>
    <p:sldId id="364" r:id="rId18"/>
    <p:sldId id="395" r:id="rId19"/>
    <p:sldId id="365" r:id="rId20"/>
    <p:sldId id="396" r:id="rId21"/>
    <p:sldId id="397" r:id="rId22"/>
    <p:sldId id="398" r:id="rId23"/>
    <p:sldId id="369" r:id="rId24"/>
    <p:sldId id="370" r:id="rId25"/>
    <p:sldId id="371" r:id="rId26"/>
    <p:sldId id="399" r:id="rId27"/>
    <p:sldId id="372" r:id="rId28"/>
    <p:sldId id="400" r:id="rId29"/>
    <p:sldId id="376" r:id="rId30"/>
    <p:sldId id="401" r:id="rId31"/>
    <p:sldId id="373" r:id="rId32"/>
    <p:sldId id="402" r:id="rId33"/>
    <p:sldId id="404" r:id="rId34"/>
    <p:sldId id="408" r:id="rId35"/>
    <p:sldId id="410" r:id="rId36"/>
    <p:sldId id="411" r:id="rId37"/>
    <p:sldId id="412" r:id="rId38"/>
    <p:sldId id="405" r:id="rId39"/>
    <p:sldId id="379" r:id="rId40"/>
    <p:sldId id="380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413"/>
            <p14:sldId id="386"/>
            <p14:sldId id="324"/>
            <p14:sldId id="387"/>
            <p14:sldId id="388"/>
            <p14:sldId id="357"/>
            <p14:sldId id="359"/>
            <p14:sldId id="366"/>
            <p14:sldId id="389"/>
            <p14:sldId id="407"/>
            <p14:sldId id="361"/>
            <p14:sldId id="390"/>
            <p14:sldId id="391"/>
            <p14:sldId id="394"/>
            <p14:sldId id="406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4"/>
            <p14:sldId id="408"/>
            <p14:sldId id="410"/>
            <p14:sldId id="411"/>
            <p14:sldId id="412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AC1"/>
    <a:srgbClr val="98C8ED"/>
    <a:srgbClr val="FFFFFF"/>
    <a:srgbClr val="558BB8"/>
    <a:srgbClr val="569DD4"/>
    <a:srgbClr val="53D2FF"/>
    <a:srgbClr val="2188D9"/>
    <a:srgbClr val="FAF0E6"/>
    <a:srgbClr val="5CABE6"/>
    <a:srgbClr val="158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8" autoAdjust="0"/>
    <p:restoredTop sz="96507" autoAdjust="0"/>
  </p:normalViewPr>
  <p:slideViewPr>
    <p:cSldViewPr>
      <p:cViewPr varScale="1">
        <p:scale>
          <a:sx n="107" d="100"/>
          <a:sy n="107" d="100"/>
        </p:scale>
        <p:origin x="145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3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9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5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2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2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5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163829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웹프로그래밍과 </a:t>
            </a:r>
            <a:b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HTML5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기본</a:t>
            </a:r>
            <a:endParaRPr lang="ko-KR" altLang="en-US" sz="4000" dirty="0">
              <a:latin typeface="Algerian" panose="04020705040A02060702" pitchFamily="8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91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2021</a:t>
            </a:r>
            <a:r>
              <a:rPr lang="ko-KR" altLang="en-US" dirty="0"/>
              <a:t>년 기점 웹 브라우저의 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1386" y="1902004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/>
              <a:t>데스크톱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1386" y="4426219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 err="1"/>
              <a:t>모바일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태블릿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87824" y="1214962"/>
            <a:ext cx="360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http://www.netmarketshare.com/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915816" y="1628800"/>
            <a:ext cx="4824536" cy="269501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15815" y="4385652"/>
            <a:ext cx="4824536" cy="228370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652705"/>
            <a:ext cx="4680520" cy="2630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426219"/>
            <a:ext cx="4619233" cy="21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2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 구축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사이트 구축</a:t>
            </a:r>
            <a:endParaRPr lang="en-US" altLang="ko-KR" dirty="0"/>
          </a:p>
          <a:p>
            <a:pPr lvl="1"/>
            <a:r>
              <a:rPr lang="ko-KR" altLang="en-US" dirty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/>
              <a:t>웹 페이지</a:t>
            </a:r>
            <a:r>
              <a:rPr lang="en-US" altLang="ko-KR" dirty="0"/>
              <a:t>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 저장</a:t>
            </a:r>
            <a:r>
              <a:rPr lang="en-US" altLang="ko-KR" dirty="0"/>
              <a:t>, </a:t>
            </a:r>
            <a:r>
              <a:rPr lang="ko-KR" altLang="en-US" dirty="0"/>
              <a:t>데이터베이스 설치</a:t>
            </a:r>
            <a:endParaRPr lang="en-US" altLang="ko-KR" dirty="0"/>
          </a:p>
          <a:p>
            <a:pPr lvl="1"/>
            <a:r>
              <a:rPr lang="ko-KR" altLang="en-US" dirty="0"/>
              <a:t>웹 서버 응용프로그램 개발 및 설치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115616" y="3027090"/>
            <a:ext cx="6984777" cy="3786286"/>
            <a:chOff x="755576" y="1844824"/>
            <a:chExt cx="7704857" cy="400231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j-lt"/>
                </a:rPr>
                <a:t>HTML </a:t>
              </a:r>
              <a:r>
                <a:rPr lang="ko-KR" altLang="en-US" sz="1100" dirty="0">
                  <a:latin typeface="+mj-lt"/>
                </a:rPr>
                <a:t>문서</a:t>
              </a:r>
              <a:r>
                <a:rPr lang="en-US" altLang="ko-KR" sz="11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이미지</a:t>
              </a:r>
              <a:r>
                <a:rPr lang="en-US" altLang="ko-KR" sz="1100" dirty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동영상 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회원관리</a:t>
              </a: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응용프로그램</a:t>
              </a:r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요청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전송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컴퓨터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클라이언트</a:t>
              </a:r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36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서버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웹 서버 소프트웨어 기능</a:t>
            </a:r>
            <a:endParaRPr lang="en-US" altLang="ko-KR" sz="2000" dirty="0"/>
          </a:p>
          <a:p>
            <a:pPr lvl="1"/>
            <a:r>
              <a:rPr lang="ko-KR" altLang="en-US" sz="1800" dirty="0"/>
              <a:t>웹 브라우저로부터 요청</a:t>
            </a:r>
            <a:r>
              <a:rPr lang="en-US" altLang="ko-KR" sz="1800" dirty="0"/>
              <a:t>(</a:t>
            </a:r>
            <a:r>
              <a:rPr lang="ko-KR" altLang="en-US" sz="1800" dirty="0"/>
              <a:t>웹 문서</a:t>
            </a:r>
            <a:r>
              <a:rPr lang="en-US" altLang="ko-KR" sz="1800" dirty="0"/>
              <a:t> </a:t>
            </a:r>
            <a:r>
              <a:rPr lang="ko-KR" altLang="en-US" sz="1800" dirty="0"/>
              <a:t>혹은 검색</a:t>
            </a:r>
            <a:r>
              <a:rPr lang="en-US" altLang="ko-KR" sz="1800" dirty="0"/>
              <a:t>)</a:t>
            </a:r>
            <a:r>
              <a:rPr lang="ko-KR" altLang="en-US" sz="1800" dirty="0"/>
              <a:t> 해석</a:t>
            </a:r>
            <a:endParaRPr lang="en-US" altLang="ko-KR" sz="1800" dirty="0"/>
          </a:p>
          <a:p>
            <a:pPr lvl="1"/>
            <a:r>
              <a:rPr lang="ko-KR" altLang="en-US" sz="1800" dirty="0"/>
              <a:t>필요한 웹 서버 응용프로그램 작동시키기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 응용프로그램의 실행 결과를 웹 브라우저로 전송</a:t>
            </a:r>
            <a:endParaRPr lang="en-US" altLang="ko-KR" sz="1800" dirty="0"/>
          </a:p>
          <a:p>
            <a:r>
              <a:rPr lang="ko-KR" altLang="en-US" sz="2000" dirty="0"/>
              <a:t>웹 서버 소프트웨어 종류</a:t>
            </a:r>
            <a:endParaRPr lang="en-US" altLang="ko-KR" sz="2000" dirty="0"/>
          </a:p>
          <a:p>
            <a:pPr lvl="1"/>
            <a:r>
              <a:rPr lang="en-US" altLang="ko-KR" sz="1800" dirty="0"/>
              <a:t>Apache </a:t>
            </a:r>
            <a:r>
              <a:rPr lang="ko-KR" altLang="en-US" sz="1800" dirty="0"/>
              <a:t>사에서 만든 </a:t>
            </a:r>
            <a:r>
              <a:rPr lang="en-US" altLang="ko-KR" sz="1800" dirty="0"/>
              <a:t>Apache</a:t>
            </a:r>
            <a:endParaRPr lang="ko-KR" altLang="en-US" sz="1800" dirty="0"/>
          </a:p>
          <a:p>
            <a:pPr lvl="1"/>
            <a:r>
              <a:rPr lang="ko-KR" altLang="en-US" sz="1800" dirty="0"/>
              <a:t>마이크로소프트 사에서 만들고 </a:t>
            </a:r>
            <a:r>
              <a:rPr lang="en-US" altLang="ko-KR" sz="1800" dirty="0"/>
              <a:t>Windows NT</a:t>
            </a:r>
            <a:r>
              <a:rPr lang="ko-KR" altLang="en-US" sz="1800" dirty="0"/>
              <a:t>에서만 실행되는 </a:t>
            </a:r>
            <a:r>
              <a:rPr lang="en-US" altLang="ko-KR" sz="1800" dirty="0"/>
              <a:t>IIS</a:t>
            </a:r>
            <a:endParaRPr lang="ko-KR" altLang="en-US" sz="1800" dirty="0"/>
          </a:p>
          <a:p>
            <a:pPr lvl="1"/>
            <a:r>
              <a:rPr lang="en-US" altLang="ko-KR" sz="1800" dirty="0"/>
              <a:t>NGINX </a:t>
            </a:r>
            <a:r>
              <a:rPr lang="ko-KR" altLang="en-US" sz="1800" dirty="0"/>
              <a:t>사에서 만든 </a:t>
            </a:r>
            <a:r>
              <a:rPr lang="en-US" altLang="ko-KR" sz="1800" dirty="0" err="1"/>
              <a:t>nginx</a:t>
            </a:r>
            <a:endParaRPr lang="ko-KR" altLang="en-US" sz="1800" dirty="0"/>
          </a:p>
          <a:p>
            <a:pPr lvl="1"/>
            <a:r>
              <a:rPr lang="ko-KR" altLang="en-US" sz="1800" dirty="0" err="1"/>
              <a:t>구글에서</a:t>
            </a:r>
            <a:r>
              <a:rPr lang="ko-KR" altLang="en-US" sz="1800" dirty="0"/>
              <a:t> 만들고 </a:t>
            </a:r>
            <a:r>
              <a:rPr lang="ko-KR" altLang="en-US" sz="1800" dirty="0" err="1"/>
              <a:t>구글</a:t>
            </a:r>
            <a:r>
              <a:rPr lang="ko-KR" altLang="en-US" sz="1800" dirty="0"/>
              <a:t> 사이트에서 실행되는 </a:t>
            </a:r>
            <a:r>
              <a:rPr lang="en-US" altLang="ko-KR" sz="1800" dirty="0"/>
              <a:t>GWS(Google Web Server)</a:t>
            </a:r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 응용프로그램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웹 사이트의 목적을 이행하는 서버 측 소프트웨어</a:t>
            </a:r>
            <a:endParaRPr lang="en-US" altLang="ko-KR" sz="2000" dirty="0"/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/>
              <a:t>검색 사이트 </a:t>
            </a:r>
            <a:r>
              <a:rPr lang="en-US" altLang="ko-KR" sz="1800" dirty="0"/>
              <a:t>– </a:t>
            </a:r>
            <a:r>
              <a:rPr lang="ko-KR" altLang="en-US" sz="1800" dirty="0"/>
              <a:t>검색 웹 서버 응용프로그램 필요</a:t>
            </a:r>
            <a:endParaRPr lang="en-US" altLang="ko-KR" sz="1800" dirty="0"/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/>
              <a:t>번역 사이트 </a:t>
            </a:r>
            <a:r>
              <a:rPr lang="en-US" altLang="ko-KR" sz="1800" dirty="0"/>
              <a:t>– </a:t>
            </a:r>
            <a:r>
              <a:rPr lang="ko-KR" altLang="en-US" sz="1800" dirty="0"/>
              <a:t>번역 웹 서버 응용프로그램 필요</a:t>
            </a:r>
            <a:endParaRPr lang="en-US" altLang="ko-KR" sz="1800" dirty="0"/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/>
              <a:t>회원 관리 사이트 </a:t>
            </a:r>
            <a:r>
              <a:rPr lang="en-US" altLang="ko-KR" sz="1800" dirty="0"/>
              <a:t>– </a:t>
            </a:r>
            <a:r>
              <a:rPr lang="ko-KR" altLang="en-US" sz="1800" dirty="0"/>
              <a:t>회원 관리 웹 서버 응용프로그램 필요</a:t>
            </a:r>
          </a:p>
          <a:p>
            <a:r>
              <a:rPr lang="ko-KR" altLang="en-US" sz="2000" dirty="0"/>
              <a:t>웹 서버 응용프로그램 개발 언어</a:t>
            </a:r>
            <a:endParaRPr lang="en-US" altLang="ko-KR" sz="2000" dirty="0"/>
          </a:p>
          <a:p>
            <a:pPr lvl="1"/>
            <a:r>
              <a:rPr lang="ko-KR" altLang="en-US" sz="1800" dirty="0"/>
              <a:t>서버용 자바스크립트</a:t>
            </a:r>
            <a:endParaRPr lang="en-US" altLang="ko-KR" sz="1800" dirty="0"/>
          </a:p>
          <a:p>
            <a:pPr lvl="1"/>
            <a:r>
              <a:rPr lang="en-US" altLang="ko-KR" sz="1800" dirty="0"/>
              <a:t>JSP(Java Server Page) – Java</a:t>
            </a:r>
            <a:r>
              <a:rPr lang="ko-KR" altLang="en-US" sz="1800" dirty="0"/>
              <a:t>의 스크립트 언어</a:t>
            </a:r>
            <a:endParaRPr lang="en-US" altLang="ko-KR" sz="1800" dirty="0"/>
          </a:p>
          <a:p>
            <a:pPr lvl="1"/>
            <a:r>
              <a:rPr lang="en-US" altLang="ko-KR" sz="1800" dirty="0"/>
              <a:t>Java – </a:t>
            </a:r>
            <a:r>
              <a:rPr lang="ko-KR" altLang="en-US" sz="1800" dirty="0"/>
              <a:t>자바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서블릿</a:t>
            </a:r>
            <a:endParaRPr lang="en-US" altLang="ko-KR" sz="1800" dirty="0"/>
          </a:p>
          <a:p>
            <a:pPr lvl="1"/>
            <a:r>
              <a:rPr lang="en-US" altLang="ko-KR" sz="1800" dirty="0"/>
              <a:t>C/C++</a:t>
            </a:r>
          </a:p>
          <a:p>
            <a:pPr lvl="1"/>
            <a:r>
              <a:rPr lang="en-US" altLang="ko-KR" sz="1800" dirty="0"/>
              <a:t>PHP, Perl, Python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문서와 전자 문서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전자 문서</a:t>
            </a:r>
            <a:endParaRPr lang="en-US" altLang="ko-KR" dirty="0"/>
          </a:p>
          <a:p>
            <a:pPr lvl="1"/>
            <a:r>
              <a:rPr lang="ko-KR" altLang="en-US" dirty="0"/>
              <a:t>워드나 한글</a:t>
            </a:r>
            <a:r>
              <a:rPr lang="en-US" altLang="ko-KR" dirty="0"/>
              <a:t>, </a:t>
            </a:r>
            <a:r>
              <a:rPr lang="ko-KR" altLang="en-US" dirty="0"/>
              <a:t>메모장 등으로 작성하고 볼 수 있는 문서</a:t>
            </a:r>
            <a:endParaRPr lang="en-US" altLang="ko-KR" dirty="0"/>
          </a:p>
          <a:p>
            <a:pPr lvl="1"/>
            <a:r>
              <a:rPr lang="ko-KR" altLang="en-US" dirty="0"/>
              <a:t>하나의 문서는 보통 하나의 파일로 저장</a:t>
            </a:r>
            <a:endParaRPr lang="en-US" altLang="ko-KR" dirty="0"/>
          </a:p>
          <a:p>
            <a:pPr lvl="2"/>
            <a:r>
              <a:rPr lang="ko-KR" altLang="en-US" dirty="0"/>
              <a:t>페이지 별로 파일에 저장하지 않음</a:t>
            </a:r>
            <a:endParaRPr lang="en-US" altLang="ko-KR" dirty="0"/>
          </a:p>
          <a:p>
            <a:pPr lvl="2"/>
            <a:r>
              <a:rPr lang="ko-KR" altLang="en-US" dirty="0"/>
              <a:t>텍스트 본문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등을 모두 문서 내에 직접 저장</a:t>
            </a:r>
            <a:endParaRPr lang="en-US" altLang="ko-KR" dirty="0"/>
          </a:p>
          <a:p>
            <a:r>
              <a:rPr lang="ko-KR" altLang="en-US" dirty="0"/>
              <a:t>웹 문서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언어로 작성</a:t>
            </a:r>
            <a:r>
              <a:rPr lang="en-US" altLang="ko-KR" dirty="0"/>
              <a:t>/</a:t>
            </a:r>
            <a:r>
              <a:rPr lang="ko-KR" altLang="en-US" dirty="0"/>
              <a:t>웹 브라우저로 보기</a:t>
            </a:r>
            <a:endParaRPr lang="en-US" altLang="ko-KR" dirty="0"/>
          </a:p>
          <a:p>
            <a:pPr lvl="1"/>
            <a:r>
              <a:rPr lang="ko-KR" altLang="en-US" dirty="0"/>
              <a:t>웹 문서는 페이지 단위로 파일에 분할하여 저장</a:t>
            </a:r>
            <a:endParaRPr lang="en-US" altLang="ko-KR" dirty="0"/>
          </a:p>
          <a:p>
            <a:pPr lvl="2"/>
            <a:r>
              <a:rPr lang="ko-KR" altLang="en-US" dirty="0"/>
              <a:t>페이지 마다 하나의 파일에 나누어 작성되고 저장 </a:t>
            </a:r>
            <a:r>
              <a:rPr lang="en-US" altLang="ko-KR" dirty="0"/>
              <a:t>– </a:t>
            </a:r>
            <a:r>
              <a:rPr lang="ko-KR" altLang="en-US" dirty="0"/>
              <a:t>웹 페이지</a:t>
            </a:r>
            <a:endParaRPr lang="en-US" altLang="ko-KR" dirty="0"/>
          </a:p>
          <a:p>
            <a:pPr lvl="2"/>
            <a:r>
              <a:rPr lang="ko-KR" altLang="en-US" dirty="0"/>
              <a:t>각 페이지는 하이퍼링크로 연결</a:t>
            </a:r>
            <a:endParaRPr lang="en-US" altLang="ko-KR" dirty="0"/>
          </a:p>
          <a:p>
            <a:pPr lvl="1"/>
            <a:r>
              <a:rPr lang="ko-KR" altLang="en-US" dirty="0"/>
              <a:t>웹 페이지</a:t>
            </a:r>
            <a:endParaRPr lang="en-US" altLang="ko-KR" dirty="0"/>
          </a:p>
          <a:p>
            <a:pPr lvl="2"/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만 저장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동영상 등은 별도의 파일로 저장</a:t>
            </a:r>
            <a:endParaRPr lang="en-US" altLang="ko-KR" dirty="0"/>
          </a:p>
          <a:p>
            <a:pPr lvl="2"/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동영상 파일의 이름으로 연결</a:t>
            </a:r>
            <a:endParaRPr lang="en-US" altLang="ko-KR" dirty="0"/>
          </a:p>
          <a:p>
            <a:pPr lvl="1"/>
            <a:r>
              <a:rPr lang="ko-KR" altLang="en-US" dirty="0"/>
              <a:t>웹 페이지들의 연결</a:t>
            </a:r>
            <a:endParaRPr lang="en-US" altLang="ko-KR" dirty="0"/>
          </a:p>
          <a:p>
            <a:pPr lvl="2"/>
            <a:r>
              <a:rPr lang="ko-KR" altLang="en-US" dirty="0"/>
              <a:t>하이퍼링크</a:t>
            </a:r>
            <a:r>
              <a:rPr lang="en-US" altLang="ko-KR" dirty="0"/>
              <a:t>(hyperlink) – 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웹 페이지의 주소를 가진 텍스트 정보</a:t>
            </a:r>
            <a:endParaRPr lang="en-US" altLang="ko-KR" dirty="0"/>
          </a:p>
          <a:p>
            <a:pPr lvl="2"/>
            <a:r>
              <a:rPr lang="ko-KR" altLang="en-US" dirty="0"/>
              <a:t>웹 페이지들은 하이퍼링크로 상호 연결됨</a:t>
            </a:r>
            <a:endParaRPr lang="en-US" altLang="ko-KR" dirty="0"/>
          </a:p>
          <a:p>
            <a:pPr lvl="1"/>
            <a:r>
              <a:rPr lang="ko-KR" altLang="en-US" dirty="0"/>
              <a:t>웹 문서를 읽는 순서는 사용자가 결정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웹 문서는 사용자가 하이퍼링크를 따라 웹 페이지 선택 </a:t>
            </a:r>
            <a:r>
              <a:rPr lang="en-US" altLang="ko-KR" dirty="0"/>
              <a:t>– </a:t>
            </a:r>
            <a:r>
              <a:rPr lang="ko-KR" altLang="en-US" dirty="0" err="1"/>
              <a:t>내비게이션</a:t>
            </a:r>
            <a:endParaRPr lang="en-US" altLang="ko-KR" dirty="0"/>
          </a:p>
          <a:p>
            <a:pPr lvl="2"/>
            <a:r>
              <a:rPr lang="ko-KR" altLang="en-US" dirty="0"/>
              <a:t>전자 문서는 문서를 만드는 사람이 결정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72" y="116632"/>
            <a:ext cx="5213719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페이지의 주소</a:t>
            </a:r>
            <a:r>
              <a:rPr lang="en-US" altLang="ko-KR" dirty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83568" y="1698160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경로명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>
                  <a:latin typeface="+mj-lt"/>
                </a:rPr>
                <a:t>웹페이지</a:t>
              </a:r>
              <a:endParaRPr lang="en-US" altLang="ko-KR" sz="1400" b="1" dirty="0">
                <a:latin typeface="+mj-lt"/>
              </a:endParaRPr>
            </a:p>
            <a:p>
              <a:r>
                <a:rPr lang="ko-KR" altLang="en-US" sz="1400" b="1" dirty="0">
                  <a:latin typeface="+mj-lt"/>
                </a:rPr>
                <a:t>파일이름</a:t>
              </a: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274726" y="3647325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HTTP, https,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프로토콜마다 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통신</a:t>
            </a:r>
            <a:r>
              <a:rPr lang="en-US" altLang="ko-KR" dirty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latin typeface="+mj-lt"/>
                </a:rPr>
                <a:t>HTML </a:t>
              </a:r>
              <a:r>
                <a:rPr lang="ko-KR" altLang="en-US" sz="1200" dirty="0">
                  <a:latin typeface="+mj-lt"/>
                </a:rPr>
                <a:t> 페이지</a:t>
              </a:r>
              <a:r>
                <a:rPr lang="en-US" altLang="ko-KR" sz="12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>
                  <a:latin typeface="+mj-lt"/>
                </a:rPr>
                <a:t>이미지</a:t>
              </a:r>
              <a:r>
                <a:rPr lang="en-US" altLang="ko-KR" sz="1200" dirty="0">
                  <a:latin typeface="+mj-lt"/>
                </a:rPr>
                <a:t>, </a:t>
              </a:r>
              <a:r>
                <a:rPr lang="ko-KR" altLang="en-US" sz="1200" dirty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서버</a:t>
              </a: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요청</a:t>
              </a: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 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읽기</a:t>
              </a: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전송</a:t>
              </a: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6.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연결 요청</a:t>
              </a: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서버에 연결 수락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oracle </a:t>
              </a:r>
              <a:r>
                <a:rPr lang="ko-KR" altLang="en-US" sz="1400" dirty="0"/>
                <a:t>웹 서버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과정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시작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/>
              <a:t>1989</a:t>
            </a:r>
            <a:r>
              <a:rPr lang="ko-KR" altLang="en-US" dirty="0"/>
              <a:t>년 웹 개념 제안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</a:t>
            </a:r>
            <a:r>
              <a:rPr lang="en-US" altLang="ko-KR" dirty="0" err="1"/>
              <a:t>WorldWideWeb</a:t>
            </a:r>
            <a:r>
              <a:rPr lang="en-US" altLang="ko-KR" dirty="0"/>
              <a:t> </a:t>
            </a:r>
            <a:r>
              <a:rPr lang="ko-KR" altLang="en-US" dirty="0"/>
              <a:t>프로젝트 시작</a:t>
            </a:r>
            <a:endParaRPr lang="en-US" altLang="ko-KR" dirty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/>
              <a:t>모델 창시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언어 개발</a:t>
            </a:r>
            <a:r>
              <a:rPr lang="en-US" altLang="ko-KR" dirty="0"/>
              <a:t>, </a:t>
            </a:r>
            <a:r>
              <a:rPr lang="ko-KR" altLang="en-US" dirty="0"/>
              <a:t>하이퍼링크 개념 구현</a:t>
            </a:r>
            <a:endParaRPr lang="en-US" altLang="ko-KR" dirty="0"/>
          </a:p>
          <a:p>
            <a:pPr lvl="2"/>
            <a:r>
              <a:rPr lang="ko-KR" altLang="en-US" dirty="0"/>
              <a:t>세계 최초의 웹 서버와 웹 브라우저 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12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/>
              <a:t>컴퓨터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설치하고 운용한 </a:t>
            </a:r>
            <a:r>
              <a:rPr lang="en-US" altLang="ko-KR" sz="1400" dirty="0">
                <a:latin typeface="+mj-ea"/>
                <a:ea typeface="+mj-ea"/>
              </a:rPr>
              <a:t>NeXT </a:t>
            </a:r>
            <a:r>
              <a:rPr lang="ko-KR" altLang="en-US" sz="1400" dirty="0">
                <a:latin typeface="+mj-ea"/>
                <a:ea typeface="+mj-ea"/>
              </a:rPr>
              <a:t>컴퓨터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ko-KR" altLang="en-US" sz="1400" dirty="0">
                <a:latin typeface="+mj-ea"/>
                <a:ea typeface="+mj-ea"/>
              </a:rPr>
              <a:t>최초의 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이용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546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기본 목적과 구성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423848" cy="504056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웹의 기본 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다른 여러 컴퓨터에서 문서를 공유하거나 보는 목적</a:t>
            </a:r>
            <a:endParaRPr lang="en-US" altLang="ko-KR" sz="1800" dirty="0"/>
          </a:p>
          <a:p>
            <a:pPr lvl="1"/>
            <a:r>
              <a:rPr lang="ko-KR" altLang="en-US" sz="1800" dirty="0"/>
              <a:t>웹에서 다루는 문서를 웹 문서라고 부름</a:t>
            </a:r>
            <a:endParaRPr lang="en-US" altLang="ko-KR" sz="1800" dirty="0"/>
          </a:p>
          <a:p>
            <a:r>
              <a:rPr lang="ko-KR" altLang="en-US" sz="2000" dirty="0"/>
              <a:t>웹의 구조</a:t>
            </a:r>
            <a:endParaRPr lang="en-US" altLang="ko-KR" sz="2000" dirty="0"/>
          </a:p>
          <a:p>
            <a:pPr lvl="1"/>
            <a:r>
              <a:rPr lang="ko-KR" altLang="en-US" sz="1800" dirty="0"/>
              <a:t>인터넷을</a:t>
            </a:r>
            <a:r>
              <a:rPr lang="en-US" altLang="ko-KR" sz="1800" dirty="0"/>
              <a:t> </a:t>
            </a:r>
            <a:r>
              <a:rPr lang="ko-KR" altLang="en-US" sz="1800" dirty="0"/>
              <a:t>활용하여 거미줄처럼 연결된 정보 소통 망</a:t>
            </a:r>
            <a:r>
              <a:rPr lang="en-US" altLang="ko-KR" sz="1800" dirty="0"/>
              <a:t>, World Wide Web</a:t>
            </a:r>
          </a:p>
          <a:p>
            <a:pPr lvl="2"/>
            <a:r>
              <a:rPr lang="ko-KR" altLang="en-US" sz="1600" dirty="0"/>
              <a:t>웹 문서를 인터넷 상의 컴퓨터들끼리 주고 받는 네트워크 시스템</a:t>
            </a:r>
            <a:endParaRPr lang="en-US" altLang="ko-KR" sz="1600" dirty="0"/>
          </a:p>
          <a:p>
            <a:r>
              <a:rPr lang="ko-KR" altLang="en-US" sz="2000" dirty="0"/>
              <a:t>웹의 구성</a:t>
            </a:r>
            <a:endParaRPr lang="en-US" altLang="ko-KR" sz="2000" dirty="0"/>
          </a:p>
          <a:p>
            <a:pPr lvl="1"/>
            <a:r>
              <a:rPr lang="ko-KR" altLang="en-US" sz="1800" dirty="0"/>
              <a:t>웹 서버와 웹 클라이언트 컴퓨터들로 구성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</a:t>
            </a:r>
            <a:endParaRPr lang="en-US" altLang="ko-KR" sz="1800" dirty="0"/>
          </a:p>
          <a:p>
            <a:pPr lvl="2"/>
            <a:r>
              <a:rPr lang="ko-KR" altLang="en-US" sz="1600" dirty="0"/>
              <a:t>웹 사이트를 탑재하는 컴퓨터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구글</a:t>
            </a:r>
            <a:r>
              <a:rPr lang="en-US" altLang="ko-KR" sz="1600" dirty="0"/>
              <a:t>(www.google.com), </a:t>
            </a:r>
            <a:r>
              <a:rPr lang="ko-KR" altLang="en-US" sz="1600" dirty="0" err="1"/>
              <a:t>네이버</a:t>
            </a:r>
            <a:r>
              <a:rPr lang="en-US" altLang="ko-KR" sz="1600" dirty="0"/>
              <a:t>(www.naver.com)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lvl="2"/>
            <a:r>
              <a:rPr lang="ko-KR" altLang="en-US" sz="1600" dirty="0"/>
              <a:t>웹 문서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</a:t>
            </a:r>
            <a:r>
              <a:rPr lang="en-US" altLang="ko-KR" sz="1600" dirty="0"/>
              <a:t>. </a:t>
            </a:r>
            <a:r>
              <a:rPr lang="ko-KR" altLang="en-US" sz="1600" dirty="0"/>
              <a:t>동영상 등의 데이터 저장 관리</a:t>
            </a:r>
            <a:endParaRPr lang="en-US" altLang="ko-KR" sz="1600" dirty="0"/>
          </a:p>
          <a:p>
            <a:pPr lvl="2"/>
            <a:r>
              <a:rPr lang="ko-KR" altLang="en-US" sz="1600" dirty="0"/>
              <a:t>웹 클라이언트의 요청을 받아 웹 문서 전송</a:t>
            </a:r>
            <a:endParaRPr lang="en-US" altLang="ko-KR" sz="1600" dirty="0"/>
          </a:p>
          <a:p>
            <a:pPr lvl="2"/>
            <a:r>
              <a:rPr lang="ko-KR" altLang="en-US" sz="1600" dirty="0"/>
              <a:t>웹 서버로 작동하도록 하는 소프트웨어 실행</a:t>
            </a:r>
            <a:endParaRPr lang="en-US" altLang="ko-KR" sz="1600" dirty="0"/>
          </a:p>
          <a:p>
            <a:pPr lvl="1"/>
            <a:r>
              <a:rPr lang="ko-KR" altLang="en-US" sz="1800" dirty="0"/>
              <a:t>웹 클라이언트</a:t>
            </a:r>
            <a:endParaRPr lang="en-US" altLang="ko-KR" sz="1800" dirty="0"/>
          </a:p>
          <a:p>
            <a:pPr lvl="2"/>
            <a:r>
              <a:rPr lang="ko-KR" altLang="en-US" sz="1600" dirty="0"/>
              <a:t>사용자 인터페이스 담당</a:t>
            </a:r>
            <a:endParaRPr lang="en-US" altLang="ko-KR" sz="1600" dirty="0"/>
          </a:p>
          <a:p>
            <a:pPr lvl="2"/>
            <a:r>
              <a:rPr lang="ko-KR" altLang="en-US" sz="1600" dirty="0"/>
              <a:t>웹 서버에 웹 문서를 요청하고 받아 사용자에게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5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성공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만들기 쉬운 웹 문서</a:t>
            </a:r>
            <a:endParaRPr lang="en-US" altLang="ko-KR" sz="2000" dirty="0"/>
          </a:p>
          <a:p>
            <a:pPr lvl="1"/>
            <a:r>
              <a:rPr lang="ko-KR" altLang="en-US" sz="1800" dirty="0"/>
              <a:t>사용하기 쉬운 </a:t>
            </a:r>
            <a:r>
              <a:rPr lang="en-US" altLang="ko-KR" sz="1800" dirty="0"/>
              <a:t>HTML </a:t>
            </a:r>
            <a:r>
              <a:rPr lang="ko-KR" altLang="en-US" sz="1800" dirty="0"/>
              <a:t>태그 언어</a:t>
            </a:r>
            <a:r>
              <a:rPr lang="en-US" altLang="ko-KR" sz="1800" dirty="0"/>
              <a:t>, </a:t>
            </a:r>
            <a:r>
              <a:rPr lang="ko-KR" altLang="en-US" sz="1800" dirty="0"/>
              <a:t>단순하고 직관적</a:t>
            </a:r>
            <a:endParaRPr lang="en-US" altLang="ko-KR" sz="1800" dirty="0"/>
          </a:p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태그의 웹 페이지는 텍스트 문서</a:t>
            </a:r>
            <a:endParaRPr lang="en-US" altLang="ko-KR" sz="1800" dirty="0"/>
          </a:p>
          <a:p>
            <a:pPr lvl="1"/>
            <a:r>
              <a:rPr lang="ko-KR" altLang="en-US" sz="1800" dirty="0"/>
              <a:t>아무 텍스트 편집기로 편집 가능</a:t>
            </a:r>
            <a:endParaRPr lang="en-US" altLang="ko-KR" sz="1800" dirty="0"/>
          </a:p>
          <a:p>
            <a:r>
              <a:rPr lang="ko-KR" altLang="en-US" sz="2000" dirty="0"/>
              <a:t>효율적인 </a:t>
            </a:r>
            <a:r>
              <a:rPr lang="en-US" altLang="ko-KR" sz="2000" dirty="0"/>
              <a:t>HTTP </a:t>
            </a:r>
            <a:r>
              <a:rPr lang="ko-KR" altLang="en-US" sz="2000" dirty="0"/>
              <a:t>통신</a:t>
            </a:r>
            <a:endParaRPr lang="en-US" altLang="ko-KR" sz="2000" dirty="0"/>
          </a:p>
          <a:p>
            <a:pPr lvl="1"/>
            <a:r>
              <a:rPr lang="ko-KR" altLang="en-US" sz="1800" dirty="0"/>
              <a:t>웹 브라우저가 웹 페이지를 모두 전송 받고 나면 웹 서버와의 접속을 끊는 방식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서버에 많은 웹 브라우저의 동시 접속에 따른 낮은 부담</a:t>
            </a:r>
            <a:endParaRPr lang="en-US" altLang="ko-KR" sz="1800" dirty="0"/>
          </a:p>
          <a:p>
            <a:r>
              <a:rPr lang="ko-KR" altLang="en-US" sz="2000" dirty="0"/>
              <a:t>웹 서버와 웹 브라우저의 작업 분담</a:t>
            </a:r>
            <a:endParaRPr lang="en-US" altLang="ko-KR" sz="2000" dirty="0"/>
          </a:p>
          <a:p>
            <a:pPr lvl="1"/>
            <a:r>
              <a:rPr lang="ko-KR" altLang="en-US" sz="1800" dirty="0"/>
              <a:t>웹 서버는 웹 브라우저로부터 요청 받은 자원 전송 담당</a:t>
            </a:r>
            <a:endParaRPr lang="en-US" altLang="ko-KR" sz="1800" dirty="0"/>
          </a:p>
          <a:p>
            <a:pPr lvl="1"/>
            <a:r>
              <a:rPr lang="ko-KR" altLang="en-US" sz="1800" dirty="0"/>
              <a:t>웹 문서를 출력하는 것은 브라우저의 몫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서버의 낮은 부하로 많은 동시 </a:t>
            </a:r>
            <a:r>
              <a:rPr lang="ko-KR" altLang="en-US" sz="1800" dirty="0" err="1"/>
              <a:t>접속자</a:t>
            </a:r>
            <a:r>
              <a:rPr lang="ko-KR" altLang="en-US" sz="1800" dirty="0"/>
              <a:t> 지원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24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모든 곳에 웹이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웹은 오늘날 정보 통신의 기본 플랫폼</a:t>
            </a:r>
            <a:endParaRPr lang="en-US" altLang="ko-KR" sz="2000" dirty="0"/>
          </a:p>
          <a:p>
            <a:r>
              <a:rPr lang="ko-KR" altLang="en-US" sz="2000" dirty="0"/>
              <a:t>다양한 기기에 웹 서버 설치</a:t>
            </a:r>
            <a:endParaRPr lang="en-US" altLang="ko-KR" sz="2000" dirty="0"/>
          </a:p>
          <a:p>
            <a:pPr lvl="1"/>
            <a:r>
              <a:rPr lang="en-US" altLang="ko-KR" sz="1800" dirty="0"/>
              <a:t>TV, </a:t>
            </a:r>
            <a:r>
              <a:rPr lang="ko-KR" altLang="en-US" sz="1800" dirty="0" err="1"/>
              <a:t>셋톱</a:t>
            </a:r>
            <a:r>
              <a:rPr lang="en-US" altLang="ko-KR" sz="1800" dirty="0"/>
              <a:t>, </a:t>
            </a:r>
            <a:r>
              <a:rPr lang="ko-KR" altLang="en-US" sz="1800" dirty="0"/>
              <a:t>로봇</a:t>
            </a:r>
            <a:r>
              <a:rPr lang="en-US" altLang="ko-KR" sz="1800" dirty="0"/>
              <a:t>, </a:t>
            </a:r>
            <a:r>
              <a:rPr lang="ko-KR" altLang="en-US" sz="1800" dirty="0"/>
              <a:t>장난감</a:t>
            </a:r>
            <a:r>
              <a:rPr lang="en-US" altLang="ko-KR" sz="1800" dirty="0"/>
              <a:t>, </a:t>
            </a:r>
            <a:r>
              <a:rPr lang="ko-KR" altLang="en-US" sz="1800" dirty="0"/>
              <a:t>무선 공유기 등</a:t>
            </a:r>
            <a:endParaRPr lang="en-US" altLang="ko-KR" sz="1800" dirty="0"/>
          </a:p>
          <a:p>
            <a:r>
              <a:rPr lang="ko-KR" altLang="en-US" sz="2000" dirty="0"/>
              <a:t>웹은 장치를 제어하는 쉬운 방법</a:t>
            </a:r>
            <a:endParaRPr lang="en-US" altLang="ko-KR" sz="2000" dirty="0"/>
          </a:p>
          <a:p>
            <a:pPr lvl="1"/>
            <a:r>
              <a:rPr lang="ko-KR" altLang="en-US" sz="1800" dirty="0"/>
              <a:t>무선 공유기 사례</a:t>
            </a:r>
            <a:endParaRPr lang="en-US" altLang="ko-KR" sz="1800" dirty="0"/>
          </a:p>
          <a:p>
            <a:pPr lvl="2"/>
            <a:r>
              <a:rPr lang="ko-KR" altLang="en-US" sz="1600" dirty="0"/>
              <a:t>무선 공유기에는 키보드와 스크린 없음</a:t>
            </a:r>
            <a:endParaRPr lang="en-US" altLang="ko-KR" sz="1600" dirty="0"/>
          </a:p>
          <a:p>
            <a:pPr lvl="2"/>
            <a:r>
              <a:rPr lang="ko-KR" altLang="en-US" sz="1600" dirty="0"/>
              <a:t>무선 공유기에 웹 서버 설치</a:t>
            </a:r>
            <a:endParaRPr lang="en-US" altLang="ko-KR" sz="1600" dirty="0"/>
          </a:p>
          <a:p>
            <a:pPr lvl="2"/>
            <a:r>
              <a:rPr lang="ko-KR" altLang="en-US" sz="1600" dirty="0"/>
              <a:t>아무 브라우저를 이용하여 무선 공유기의 웹 서버와 접속</a:t>
            </a:r>
            <a:endParaRPr lang="en-US" altLang="ko-KR" sz="1600" dirty="0"/>
          </a:p>
          <a:p>
            <a:pPr lvl="2"/>
            <a:r>
              <a:rPr lang="ko-KR" altLang="en-US" sz="1600" dirty="0"/>
              <a:t>브라우저를 이용하여 무선 공유기 내의 설정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82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 구성 </a:t>
            </a:r>
            <a:r>
              <a:rPr lang="en-US" altLang="ko-KR" dirty="0"/>
              <a:t>3 </a:t>
            </a:r>
            <a:r>
              <a:rPr lang="ko-KR" altLang="en-US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웹 페이지의 구조와 내용 </a:t>
            </a:r>
            <a:r>
              <a:rPr lang="en-US" altLang="ko-KR" dirty="0"/>
              <a:t>- HTML </a:t>
            </a:r>
            <a:endParaRPr lang="ko-KR" altLang="en-US" dirty="0"/>
          </a:p>
          <a:p>
            <a:pPr lvl="1"/>
            <a:r>
              <a:rPr lang="ko-KR" altLang="en-US" dirty="0"/>
              <a:t>웹 페이지의 모양 </a:t>
            </a:r>
            <a:r>
              <a:rPr lang="en-US" altLang="ko-KR" dirty="0"/>
              <a:t>- CSS(Cascading Style Sheet) </a:t>
            </a:r>
            <a:endParaRPr lang="ko-KR" altLang="en-US" dirty="0"/>
          </a:p>
          <a:p>
            <a:pPr lvl="1"/>
            <a:r>
              <a:rPr lang="ko-KR" altLang="en-US" dirty="0"/>
              <a:t>웹 페이지의 행동 및 응용 프로그램 </a:t>
            </a:r>
            <a:r>
              <a:rPr lang="en-US" altLang="ko-KR" dirty="0"/>
              <a:t>–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1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1CCB86-A8E2-48F8-8BC6-7637A2716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78" y="2636912"/>
            <a:ext cx="3408842" cy="2441467"/>
          </a:xfrm>
          <a:prstGeom prst="rect">
            <a:avLst/>
          </a:prstGeom>
          <a:ln>
            <a:solidFill>
              <a:srgbClr val="98C8ED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600"/>
            <a:ext cx="8442520" cy="68012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ko-KR" altLang="en-US" dirty="0"/>
              <a:t>로 분리된 웹 페이지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7551" y="2636912"/>
            <a:ext cx="4248472" cy="3093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&lt;meta charset=</a:t>
            </a:r>
            <a:r>
              <a:rPr lang="en-US" altLang="ko-KR" sz="1400" dirty="0"/>
              <a:t>"</a:t>
            </a:r>
            <a:r>
              <a:rPr lang="en-US" altLang="ko-KR" sz="1300" dirty="0" err="1"/>
              <a:t>utf</a:t>
            </a:r>
            <a:r>
              <a:rPr lang="en-US" altLang="ko-KR" sz="1300" dirty="0"/>
              <a:t>-8</a:t>
            </a:r>
            <a:r>
              <a:rPr lang="en-US" altLang="ko-KR" sz="1200" dirty="0"/>
              <a:t>"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He 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/>
              <a:t>&lt;/body&gt;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174878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HTML </a:t>
            </a:r>
            <a:r>
              <a:rPr lang="ko-KR" altLang="en-US" sz="1050" dirty="0"/>
              <a:t>태그로 구조와 내용만 있는 웹 페이지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</p:spTree>
    <p:extLst>
      <p:ext uri="{BB962C8B-B14F-4D97-AF65-F5344CB8AC3E}">
        <p14:creationId xmlns:p14="http://schemas.microsoft.com/office/powerpoint/2010/main" val="1850664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AA7389-69DB-43E9-886E-C19E9A14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32654"/>
            <a:ext cx="3137458" cy="2596882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HTML,CSS,Javascript</a:t>
            </a:r>
            <a:r>
              <a:rPr lang="ko-KR" altLang="en-US" dirty="0"/>
              <a:t>로 분리된 웹 페이지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16832"/>
            <a:ext cx="4248472" cy="47089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&lt;meta charset=</a:t>
            </a:r>
            <a:r>
              <a:rPr lang="en-US" altLang="ko-KR" sz="1400" dirty="0"/>
              <a:t>"</a:t>
            </a:r>
            <a:r>
              <a:rPr lang="en-US" altLang="ko-KR" sz="1300" dirty="0" err="1"/>
              <a:t>utf</a:t>
            </a:r>
            <a:r>
              <a:rPr lang="en-US" altLang="ko-KR" sz="1300" dirty="0"/>
              <a:t>-8</a:t>
            </a:r>
            <a:r>
              <a:rPr lang="en-US" altLang="ko-KR" sz="1200" dirty="0"/>
              <a:t>"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300" dirty="0" err="1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err="1">
                <a:solidFill>
                  <a:srgbClr val="C00000"/>
                </a:solidFill>
              </a:rPr>
              <a:t>hr</a:t>
            </a:r>
            <a:r>
              <a:rPr lang="en-US" altLang="ko-KR" sz="13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He 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/>
              <a:t>&lt;/body&gt;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4460864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CSS</a:t>
            </a:r>
            <a:r>
              <a:rPr lang="ko-KR" altLang="en-US" sz="1050" dirty="0"/>
              <a:t>로 문서의 모양</a:t>
            </a:r>
            <a:r>
              <a:rPr lang="en-US" altLang="ko-KR" sz="1050" dirty="0"/>
              <a:t>(</a:t>
            </a:r>
            <a:r>
              <a:rPr lang="ko-KR" altLang="en-US" sz="1050" dirty="0"/>
              <a:t>스타일</a:t>
            </a:r>
            <a:r>
              <a:rPr lang="en-US" altLang="ko-KR" sz="1050" dirty="0"/>
              <a:t>)</a:t>
            </a:r>
            <a:r>
              <a:rPr lang="ko-KR" altLang="en-US" sz="1050" dirty="0"/>
              <a:t> 코딩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2. CSS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964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E4DB2A4-06B7-4BE7-ACAE-EDED63B60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27" y="3510070"/>
            <a:ext cx="2860790" cy="2981603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A5C862-DB78-42AB-A5B1-728047DB8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27" y="764704"/>
            <a:ext cx="2860790" cy="2570844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34734" y="6151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처리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4669" y="770032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구성 요소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function 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	</a:t>
            </a:r>
            <a:r>
              <a:rPr lang="en-US" altLang="ko-KR" sz="120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function 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	</a:t>
            </a:r>
            <a:r>
              <a:rPr lang="en-US" altLang="ko-KR" sz="120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="show()"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="hide()"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Elvis Presley&lt;/h3&gt;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id="fig"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=""&gt;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He was an American singer and actor. In November</a:t>
            </a:r>
          </a:p>
          <a:p>
            <a:pPr defTabSz="180000"/>
            <a:r>
              <a:rPr lang="en-US" altLang="ko-KR" sz="1200" dirty="0"/>
              <a:t>1956, he made his film debut in &lt;span&gt;Love Me </a:t>
            </a:r>
          </a:p>
          <a:p>
            <a:pPr defTabSz="180000"/>
            <a:r>
              <a:rPr lang="en-US" altLang="ko-KR" sz="1200" dirty="0"/>
              <a:t>Tender&lt;/span&gt;. He is often referred to as </a:t>
            </a:r>
          </a:p>
          <a:p>
            <a:pPr defTabSz="180000"/>
            <a:r>
              <a:rPr lang="en-US" altLang="ko-KR" sz="1200" dirty="0"/>
              <a:t>"&lt;span&gt;the King of Rock and Roll&lt;/span&gt;".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461490"/>
            <a:ext cx="2844048" cy="232172"/>
          </a:xfrm>
          <a:prstGeom prst="wedgeRoundRectCallout">
            <a:avLst>
              <a:gd name="adj1" fmla="val -47662"/>
              <a:gd name="adj2" fmla="val 1303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텍스트에 마우스를</a:t>
            </a:r>
            <a:r>
              <a:rPr lang="en-US" altLang="ko-KR" sz="1000" dirty="0"/>
              <a:t> </a:t>
            </a:r>
            <a:r>
              <a:rPr lang="ko-KR" altLang="en-US" sz="1000" dirty="0"/>
              <a:t>올리면 </a:t>
            </a:r>
            <a:r>
              <a:rPr lang="en-US" altLang="ko-KR" sz="1000" dirty="0"/>
              <a:t>show() </a:t>
            </a:r>
            <a:r>
              <a:rPr lang="ko-KR" altLang="en-US" sz="1000" dirty="0"/>
              <a:t>함수 호출</a:t>
            </a:r>
            <a:endParaRPr lang="en-US" altLang="ko-KR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95736" y="2877314"/>
            <a:ext cx="1643107" cy="232172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/>
              <a:t>자바스크립트 </a:t>
            </a:r>
            <a:r>
              <a:rPr lang="ko-KR" altLang="en-US" sz="1050" dirty="0"/>
              <a:t>코드 추가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67760" y="4509120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텍스트에 마우스를</a:t>
            </a:r>
            <a:r>
              <a:rPr lang="en-US" altLang="ko-KR" sz="1050" dirty="0"/>
              <a:t> </a:t>
            </a:r>
          </a:p>
          <a:p>
            <a:r>
              <a:rPr lang="ko-KR" altLang="en-US" sz="1050" dirty="0"/>
              <a:t>올리면 </a:t>
            </a:r>
            <a:r>
              <a:rPr lang="ko-KR" altLang="en-US" sz="1050" dirty="0" err="1"/>
              <a:t>엘비스</a:t>
            </a:r>
            <a:r>
              <a:rPr lang="ko-KR" altLang="en-US" sz="1050" dirty="0"/>
              <a:t> 이미지 출력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내리면 없어짐</a:t>
            </a:r>
          </a:p>
        </p:txBody>
      </p:sp>
    </p:spTree>
    <p:extLst>
      <p:ext uri="{BB962C8B-B14F-4D97-AF65-F5344CB8AC3E}">
        <p14:creationId xmlns:p14="http://schemas.microsoft.com/office/powerpoint/2010/main" val="3202803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언어의 역사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정의</a:t>
            </a:r>
            <a:endParaRPr lang="en-US" altLang="ko-KR" dirty="0"/>
          </a:p>
          <a:p>
            <a:pPr lvl="1"/>
            <a:r>
              <a:rPr lang="ko-KR" altLang="en-US" dirty="0"/>
              <a:t>표준화된 태그로 웹 페이지를 작성하는 언어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 &lt;</a:t>
            </a:r>
            <a:r>
              <a:rPr lang="en-US" altLang="ko-KR" dirty="0" err="1"/>
              <a:t>hr</a:t>
            </a:r>
            <a:r>
              <a:rPr lang="en-US" altLang="ko-KR" dirty="0"/>
              <a:t>&gt;, &lt;table&gt;, &lt;li&gt;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라인</a:t>
            </a:r>
            <a:endParaRPr lang="en-US" altLang="ko-KR" dirty="0"/>
          </a:p>
          <a:p>
            <a:pPr lvl="1"/>
            <a:r>
              <a:rPr lang="ko-KR" altLang="en-US" dirty="0"/>
              <a:t>다음 슬라이드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4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398911" y="451633"/>
            <a:ext cx="4737" cy="643678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397338" y="6046874"/>
            <a:ext cx="7059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36" idx="3"/>
          </p:cNvCxnSpPr>
          <p:nvPr/>
        </p:nvCxnSpPr>
        <p:spPr>
          <a:xfrm flipV="1">
            <a:off x="1407920" y="4819698"/>
            <a:ext cx="7052512" cy="1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34" idx="3"/>
          </p:cNvCxnSpPr>
          <p:nvPr/>
        </p:nvCxnSpPr>
        <p:spPr>
          <a:xfrm flipV="1">
            <a:off x="1407920" y="3565605"/>
            <a:ext cx="7052512" cy="9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1" idx="3"/>
          </p:cNvCxnSpPr>
          <p:nvPr/>
        </p:nvCxnSpPr>
        <p:spPr>
          <a:xfrm flipV="1">
            <a:off x="1407920" y="3246804"/>
            <a:ext cx="7052512" cy="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28" idx="3"/>
          </p:cNvCxnSpPr>
          <p:nvPr/>
        </p:nvCxnSpPr>
        <p:spPr>
          <a:xfrm flipV="1">
            <a:off x="1407920" y="2445948"/>
            <a:ext cx="7052512" cy="2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26" idx="3"/>
          </p:cNvCxnSpPr>
          <p:nvPr/>
        </p:nvCxnSpPr>
        <p:spPr>
          <a:xfrm flipV="1">
            <a:off x="1407920" y="1822484"/>
            <a:ext cx="7043061" cy="1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24" idx="3"/>
          </p:cNvCxnSpPr>
          <p:nvPr/>
        </p:nvCxnSpPr>
        <p:spPr>
          <a:xfrm flipV="1">
            <a:off x="1407920" y="1518702"/>
            <a:ext cx="7043061" cy="1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21" idx="3"/>
          </p:cNvCxnSpPr>
          <p:nvPr/>
        </p:nvCxnSpPr>
        <p:spPr>
          <a:xfrm>
            <a:off x="1407920" y="1207965"/>
            <a:ext cx="7043061" cy="2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1407920" y="6395250"/>
            <a:ext cx="7043061" cy="4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5477" y="40466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1990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2028877" y="422758"/>
            <a:ext cx="543143" cy="1797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HTTP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1892029" y="1126594"/>
            <a:ext cx="81683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2.0</a:t>
            </a:r>
            <a:endParaRPr lang="ko-KR" altLang="en-US" sz="1100" dirty="0"/>
          </a:p>
        </p:txBody>
      </p:sp>
      <p:cxnSp>
        <p:nvCxnSpPr>
          <p:cNvPr id="18" name="직선 화살표 연결선 17"/>
          <p:cNvCxnSpPr>
            <a:endCxn id="17" idx="0"/>
          </p:cNvCxnSpPr>
          <p:nvPr/>
        </p:nvCxnSpPr>
        <p:spPr>
          <a:xfrm flipH="1">
            <a:off x="2300449" y="509004"/>
            <a:ext cx="1" cy="61759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8803" y="627261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2021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915477" y="1077160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1994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6856942" y="1112704"/>
            <a:ext cx="1027084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100" dirty="0"/>
              <a:t>Netscape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5477" y="140497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1995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2240" y="1426486"/>
            <a:ext cx="1276488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Internet Explorer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915477" y="170662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1996</a:t>
            </a:r>
            <a:endParaRPr lang="ko-KR" alt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7067823" y="1744244"/>
            <a:ext cx="605323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Opera</a:t>
            </a:r>
            <a:endParaRPr lang="ko-KR" alt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915477" y="23352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1998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915477" y="311984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2002</a:t>
            </a:r>
            <a:endParaRPr lang="ko-KR" alt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6771593" y="3157595"/>
            <a:ext cx="1197782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100" dirty="0"/>
              <a:t>Mozilla Firefox</a:t>
            </a:r>
            <a:endParaRPr lang="ko-KR" alt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915477" y="344452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2003</a:t>
            </a:r>
            <a:endParaRPr lang="ko-KR" alt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087989" y="3476483"/>
            <a:ext cx="564991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Safari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915477" y="469948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2008</a:t>
            </a:r>
            <a:endParaRPr lang="ko-KR" alt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7012339" y="4727466"/>
            <a:ext cx="716290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Chrome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912241" y="5906189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2015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6776391" y="5949202"/>
            <a:ext cx="1181715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Microsoft Edge</a:t>
            </a:r>
            <a:endParaRPr lang="ko-KR" altLang="en-US" sz="1100" dirty="0"/>
          </a:p>
        </p:txBody>
      </p:sp>
      <p:pic>
        <p:nvPicPr>
          <p:cNvPr id="45" name="Picture 2" descr="C:\Users\com\Desktop\icon175x17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317" y="4718798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com\Desktop\opera-15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3" y="1752796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Users\com\Desktop\539-safari-bo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91" y="3476483"/>
            <a:ext cx="177477" cy="17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:\Users\com\Desktop\ie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923" y="1437636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7" descr="C:\Users\com\Desktop\unnam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3160711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C:\Users\com\Desktop\netscape_navigator_by_onlyouniverse-d4s0fh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16096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com\Desktop\Microsoft-Edge-Browser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58" y="5916235"/>
            <a:ext cx="366609" cy="2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892029" y="1419854"/>
            <a:ext cx="81683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3.0</a:t>
            </a:r>
            <a:endParaRPr lang="ko-KR" altLang="en-US" sz="1100" dirty="0"/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1418989" y="2135233"/>
            <a:ext cx="7021684" cy="1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15477" y="2004428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1997</a:t>
            </a:r>
            <a:endParaRPr lang="ko-KR" alt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1892029" y="2024534"/>
            <a:ext cx="81683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3.2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1892029" y="2306506"/>
            <a:ext cx="81683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4.0</a:t>
            </a:r>
            <a:endParaRPr lang="ko-KR" altLang="en-US" sz="1100" dirty="0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1417581" y="4555467"/>
            <a:ext cx="7031135" cy="10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612367" y="4373535"/>
            <a:ext cx="1376163" cy="289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5 </a:t>
            </a:r>
            <a:r>
              <a:rPr lang="ko-KR" altLang="en-US" sz="1100" dirty="0"/>
              <a:t>논의 시작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5477" y="441028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2007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915477" y="562834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2014</a:t>
            </a:r>
            <a:endParaRPr lang="ko-KR" altLang="en-US" sz="11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1380815" y="5770513"/>
            <a:ext cx="7059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781488" y="5600514"/>
            <a:ext cx="1037922" cy="289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5 </a:t>
            </a:r>
            <a:r>
              <a:rPr lang="ko-KR" altLang="en-US" sz="1100" dirty="0"/>
              <a:t>표준</a:t>
            </a:r>
          </a:p>
        </p:txBody>
      </p:sp>
      <p:cxnSp>
        <p:nvCxnSpPr>
          <p:cNvPr id="69" name="직선 화살표 연결선 68"/>
          <p:cNvCxnSpPr>
            <a:stCxn id="17" idx="2"/>
            <a:endCxn id="58" idx="0"/>
          </p:cNvCxnSpPr>
          <p:nvPr/>
        </p:nvCxnSpPr>
        <p:spPr>
          <a:xfrm>
            <a:off x="2300449" y="1324286"/>
            <a:ext cx="0" cy="9556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58" idx="2"/>
            <a:endCxn id="59" idx="0"/>
          </p:cNvCxnSpPr>
          <p:nvPr/>
        </p:nvCxnSpPr>
        <p:spPr>
          <a:xfrm>
            <a:off x="2300449" y="1617546"/>
            <a:ext cx="0" cy="40698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cxnSpLocks/>
            <a:stCxn id="59" idx="2"/>
            <a:endCxn id="62" idx="0"/>
          </p:cNvCxnSpPr>
          <p:nvPr/>
        </p:nvCxnSpPr>
        <p:spPr>
          <a:xfrm>
            <a:off x="2300449" y="2222226"/>
            <a:ext cx="0" cy="8428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2" idx="2"/>
            <a:endCxn id="64" idx="0"/>
          </p:cNvCxnSpPr>
          <p:nvPr/>
        </p:nvCxnSpPr>
        <p:spPr>
          <a:xfrm>
            <a:off x="2300449" y="2504198"/>
            <a:ext cx="0" cy="1869337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2"/>
            <a:endCxn id="68" idx="0"/>
          </p:cNvCxnSpPr>
          <p:nvPr/>
        </p:nvCxnSpPr>
        <p:spPr>
          <a:xfrm>
            <a:off x="2300449" y="4662976"/>
            <a:ext cx="0" cy="93753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486148" y="1717511"/>
            <a:ext cx="581796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CSS 1</a:t>
            </a:r>
            <a:endParaRPr lang="ko-KR" alt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3486148" y="2389133"/>
            <a:ext cx="581796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CSS 2</a:t>
            </a:r>
            <a:endParaRPr lang="ko-KR" altLang="en-US" sz="1100" dirty="0"/>
          </a:p>
        </p:txBody>
      </p:sp>
      <p:cxnSp>
        <p:nvCxnSpPr>
          <p:cNvPr id="86" name="직선 화살표 연결선 85"/>
          <p:cNvCxnSpPr>
            <a:endCxn id="85" idx="0"/>
          </p:cNvCxnSpPr>
          <p:nvPr/>
        </p:nvCxnSpPr>
        <p:spPr>
          <a:xfrm>
            <a:off x="3762127" y="1937136"/>
            <a:ext cx="14919" cy="451997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15477" y="530208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2012</a:t>
            </a:r>
            <a:endParaRPr lang="ko-KR" altLang="en-US" sz="1100" dirty="0"/>
          </a:p>
        </p:txBody>
      </p:sp>
      <p:cxnSp>
        <p:nvCxnSpPr>
          <p:cNvPr id="93" name="직선 연결선 92"/>
          <p:cNvCxnSpPr/>
          <p:nvPr/>
        </p:nvCxnSpPr>
        <p:spPr>
          <a:xfrm flipV="1">
            <a:off x="1428811" y="5432888"/>
            <a:ext cx="7031135" cy="10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486148" y="5347957"/>
            <a:ext cx="581796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CSS 3</a:t>
            </a:r>
            <a:endParaRPr lang="ko-KR" altLang="en-US" sz="1100" dirty="0"/>
          </a:p>
        </p:txBody>
      </p:sp>
      <p:cxnSp>
        <p:nvCxnSpPr>
          <p:cNvPr id="95" name="직선 화살표 연결선 94"/>
          <p:cNvCxnSpPr>
            <a:stCxn id="85" idx="2"/>
            <a:endCxn id="94" idx="0"/>
          </p:cNvCxnSpPr>
          <p:nvPr/>
        </p:nvCxnSpPr>
        <p:spPr>
          <a:xfrm>
            <a:off x="3777046" y="2586825"/>
            <a:ext cx="0" cy="2761132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801045" y="1731108"/>
            <a:ext cx="1297730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1.0/1.1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4923595" y="2067860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1.2</a:t>
            </a:r>
            <a:endParaRPr lang="ko-KR" altLang="en-US" sz="11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801045" y="2381075"/>
            <a:ext cx="1297730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1.3/1.4</a:t>
            </a:r>
            <a:endParaRPr lang="ko-KR" altLang="en-US" sz="1100" dirty="0"/>
          </a:p>
        </p:txBody>
      </p:sp>
      <p:cxnSp>
        <p:nvCxnSpPr>
          <p:cNvPr id="103" name="직선 연결선 102"/>
          <p:cNvCxnSpPr/>
          <p:nvPr/>
        </p:nvCxnSpPr>
        <p:spPr>
          <a:xfrm flipV="1">
            <a:off x="1378509" y="2874058"/>
            <a:ext cx="7031135" cy="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15477" y="276359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2000</a:t>
            </a:r>
            <a:endParaRPr lang="ko-KR" altLang="en-US" sz="11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923595" y="2785008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1.5</a:t>
            </a:r>
            <a:endParaRPr lang="ko-KR" altLang="en-US" sz="1100" dirty="0"/>
          </a:p>
        </p:txBody>
      </p:sp>
      <p:sp>
        <p:nvSpPr>
          <p:cNvPr id="105" name="TextBox 104"/>
          <p:cNvSpPr txBox="1"/>
          <p:nvPr/>
        </p:nvSpPr>
        <p:spPr>
          <a:xfrm>
            <a:off x="915477" y="376912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2005</a:t>
            </a:r>
            <a:endParaRPr lang="ko-KR" altLang="en-US" sz="1100" dirty="0"/>
          </a:p>
        </p:txBody>
      </p:sp>
      <p:cxnSp>
        <p:nvCxnSpPr>
          <p:cNvPr id="106" name="직선 연결선 105"/>
          <p:cNvCxnSpPr/>
          <p:nvPr/>
        </p:nvCxnSpPr>
        <p:spPr>
          <a:xfrm flipV="1">
            <a:off x="1398911" y="3899926"/>
            <a:ext cx="7031135" cy="9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923594" y="3843292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1.6</a:t>
            </a:r>
            <a:endParaRPr lang="ko-KR" altLang="en-US" sz="1100" dirty="0"/>
          </a:p>
        </p:txBody>
      </p:sp>
      <p:sp>
        <p:nvSpPr>
          <p:cNvPr id="108" name="TextBox 107"/>
          <p:cNvSpPr txBox="1"/>
          <p:nvPr/>
        </p:nvSpPr>
        <p:spPr>
          <a:xfrm>
            <a:off x="915477" y="4108716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2006</a:t>
            </a:r>
            <a:endParaRPr lang="ko-KR" altLang="en-US" sz="1100" dirty="0"/>
          </a:p>
        </p:txBody>
      </p:sp>
      <p:cxnSp>
        <p:nvCxnSpPr>
          <p:cNvPr id="109" name="직선 연결선 108"/>
          <p:cNvCxnSpPr/>
          <p:nvPr/>
        </p:nvCxnSpPr>
        <p:spPr>
          <a:xfrm flipV="1">
            <a:off x="1417580" y="4251697"/>
            <a:ext cx="7031135" cy="9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34223" y="4180202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1.7</a:t>
            </a:r>
            <a:endParaRPr lang="ko-KR" altLang="en-US" sz="11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934222" y="4527566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1.8</a:t>
            </a:r>
            <a:endParaRPr lang="ko-KR" altLang="en-US" sz="1100" dirty="0"/>
          </a:p>
        </p:txBody>
      </p:sp>
      <p:cxnSp>
        <p:nvCxnSpPr>
          <p:cNvPr id="122" name="직선 화살표 연결선 121"/>
          <p:cNvCxnSpPr>
            <a:stCxn id="99" idx="2"/>
            <a:endCxn id="100" idx="0"/>
          </p:cNvCxnSpPr>
          <p:nvPr/>
        </p:nvCxnSpPr>
        <p:spPr>
          <a:xfrm>
            <a:off x="5449910" y="1928800"/>
            <a:ext cx="0" cy="13906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00" idx="2"/>
            <a:endCxn id="101" idx="0"/>
          </p:cNvCxnSpPr>
          <p:nvPr/>
        </p:nvCxnSpPr>
        <p:spPr>
          <a:xfrm>
            <a:off x="5449910" y="2265552"/>
            <a:ext cx="0" cy="115523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01" idx="2"/>
            <a:endCxn id="102" idx="0"/>
          </p:cNvCxnSpPr>
          <p:nvPr/>
        </p:nvCxnSpPr>
        <p:spPr>
          <a:xfrm>
            <a:off x="5449910" y="2578767"/>
            <a:ext cx="0" cy="206241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02" idx="2"/>
            <a:endCxn id="107" idx="0"/>
          </p:cNvCxnSpPr>
          <p:nvPr/>
        </p:nvCxnSpPr>
        <p:spPr>
          <a:xfrm flipH="1">
            <a:off x="5449909" y="2982700"/>
            <a:ext cx="1" cy="860592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07" idx="2"/>
            <a:endCxn id="110" idx="0"/>
          </p:cNvCxnSpPr>
          <p:nvPr/>
        </p:nvCxnSpPr>
        <p:spPr>
          <a:xfrm>
            <a:off x="5449909" y="4040984"/>
            <a:ext cx="10629" cy="13921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>
            <a:stCxn id="110" idx="2"/>
            <a:endCxn id="112" idx="0"/>
          </p:cNvCxnSpPr>
          <p:nvPr/>
        </p:nvCxnSpPr>
        <p:spPr>
          <a:xfrm flipH="1">
            <a:off x="5460537" y="4377894"/>
            <a:ext cx="1" cy="149672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22" idx="2"/>
            <a:endCxn id="25" idx="0"/>
          </p:cNvCxnSpPr>
          <p:nvPr/>
        </p:nvCxnSpPr>
        <p:spPr>
          <a:xfrm>
            <a:off x="7370484" y="1310396"/>
            <a:ext cx="0" cy="11609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>
            <a:stCxn id="25" idx="2"/>
            <a:endCxn id="27" idx="0"/>
          </p:cNvCxnSpPr>
          <p:nvPr/>
        </p:nvCxnSpPr>
        <p:spPr>
          <a:xfrm>
            <a:off x="7370484" y="1624178"/>
            <a:ext cx="1" cy="120066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stCxn id="27" idx="2"/>
            <a:endCxn id="32" idx="0"/>
          </p:cNvCxnSpPr>
          <p:nvPr/>
        </p:nvCxnSpPr>
        <p:spPr>
          <a:xfrm flipH="1">
            <a:off x="7370484" y="1941936"/>
            <a:ext cx="1" cy="1215659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32" idx="2"/>
            <a:endCxn id="35" idx="0"/>
          </p:cNvCxnSpPr>
          <p:nvPr/>
        </p:nvCxnSpPr>
        <p:spPr>
          <a:xfrm>
            <a:off x="7370484" y="3355287"/>
            <a:ext cx="1" cy="121196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35" idx="2"/>
            <a:endCxn id="37" idx="0"/>
          </p:cNvCxnSpPr>
          <p:nvPr/>
        </p:nvCxnSpPr>
        <p:spPr>
          <a:xfrm flipH="1">
            <a:off x="7370484" y="3674175"/>
            <a:ext cx="1" cy="1053291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cxnSpLocks/>
            <a:stCxn id="37" idx="2"/>
            <a:endCxn id="39" idx="0"/>
          </p:cNvCxnSpPr>
          <p:nvPr/>
        </p:nvCxnSpPr>
        <p:spPr>
          <a:xfrm flipH="1">
            <a:off x="7367249" y="4925158"/>
            <a:ext cx="3235" cy="1024044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941601" y="28193"/>
            <a:ext cx="714892" cy="374571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600" dirty="0">
                <a:latin typeface="Arial Narrow" panose="020B0606020202030204" pitchFamily="34" charset="0"/>
              </a:rPr>
              <a:t>HTML </a:t>
            </a:r>
            <a:endParaRPr lang="ko-KR" altLang="en-US" sz="1600" dirty="0">
              <a:latin typeface="Arial Narrow" panose="020B060602020203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417254" y="28193"/>
            <a:ext cx="578682" cy="374571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600" dirty="0">
                <a:latin typeface="Arial Narrow" panose="020B0606020202030204" pitchFamily="34" charset="0"/>
              </a:rPr>
              <a:t>CSS</a:t>
            </a:r>
            <a:endParaRPr lang="ko-KR" altLang="en-US" sz="1600" dirty="0">
              <a:latin typeface="Arial Narrow" panose="020B060602020203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970859" y="28193"/>
            <a:ext cx="979362" cy="374571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600" dirty="0" err="1">
                <a:latin typeface="Arial Narrow" panose="020B0606020202030204" pitchFamily="34" charset="0"/>
              </a:rPr>
              <a:t>Javascript</a:t>
            </a:r>
            <a:endParaRPr lang="ko-KR" altLang="en-US" sz="1600" dirty="0">
              <a:latin typeface="Arial Narrow" panose="020B060602020203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717684" y="28193"/>
            <a:ext cx="1224598" cy="374571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600" dirty="0">
                <a:latin typeface="Arial Narrow" panose="020B0606020202030204" pitchFamily="34" charset="0"/>
              </a:rPr>
              <a:t>Web Browser</a:t>
            </a:r>
            <a:endParaRPr lang="ko-KR" alt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96" name="직선 화살표 연결선 95"/>
          <p:cNvCxnSpPr>
            <a:cxnSpLocks/>
            <a:stCxn id="68" idx="2"/>
          </p:cNvCxnSpPr>
          <p:nvPr/>
        </p:nvCxnSpPr>
        <p:spPr>
          <a:xfrm>
            <a:off x="2300449" y="5889955"/>
            <a:ext cx="0" cy="779405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cxnSpLocks/>
            <a:stCxn id="94" idx="2"/>
          </p:cNvCxnSpPr>
          <p:nvPr/>
        </p:nvCxnSpPr>
        <p:spPr>
          <a:xfrm>
            <a:off x="3777046" y="5545649"/>
            <a:ext cx="0" cy="1123711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cxnSpLocks/>
          </p:cNvCxnSpPr>
          <p:nvPr/>
        </p:nvCxnSpPr>
        <p:spPr>
          <a:xfrm>
            <a:off x="5460537" y="4736175"/>
            <a:ext cx="0" cy="1944102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cxnSpLocks/>
            <a:stCxn id="39" idx="2"/>
          </p:cNvCxnSpPr>
          <p:nvPr/>
        </p:nvCxnSpPr>
        <p:spPr>
          <a:xfrm>
            <a:off x="7367249" y="6146894"/>
            <a:ext cx="0" cy="533383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920830" y="68619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1991</a:t>
            </a:r>
            <a:endParaRPr lang="ko-KR" altLang="en-US" sz="1100" dirty="0"/>
          </a:p>
        </p:txBody>
      </p:sp>
      <p:cxnSp>
        <p:nvCxnSpPr>
          <p:cNvPr id="116" name="직선 연결선 115"/>
          <p:cNvCxnSpPr/>
          <p:nvPr/>
        </p:nvCxnSpPr>
        <p:spPr>
          <a:xfrm>
            <a:off x="1403648" y="806838"/>
            <a:ext cx="7043061" cy="4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>
            <a:stCxn id="16" idx="2"/>
            <a:endCxn id="114" idx="0"/>
          </p:cNvCxnSpPr>
          <p:nvPr/>
        </p:nvCxnSpPr>
        <p:spPr>
          <a:xfrm flipH="1">
            <a:off x="2299046" y="602478"/>
            <a:ext cx="1403" cy="10946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890627" y="711946"/>
            <a:ext cx="816838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1.0</a:t>
            </a:r>
            <a:endParaRPr lang="ko-KR" altLang="en-US" sz="1100" dirty="0"/>
          </a:p>
        </p:txBody>
      </p:sp>
      <p:sp>
        <p:nvSpPr>
          <p:cNvPr id="118" name="TextBox 117"/>
          <p:cNvSpPr txBox="1"/>
          <p:nvPr/>
        </p:nvSpPr>
        <p:spPr>
          <a:xfrm>
            <a:off x="911205" y="653563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2022</a:t>
            </a:r>
            <a:endParaRPr lang="ko-KR" altLang="en-US" sz="1100" dirty="0"/>
          </a:p>
        </p:txBody>
      </p:sp>
      <p:cxnSp>
        <p:nvCxnSpPr>
          <p:cNvPr id="119" name="직선 연결선 118"/>
          <p:cNvCxnSpPr/>
          <p:nvPr/>
        </p:nvCxnSpPr>
        <p:spPr>
          <a:xfrm>
            <a:off x="1400574" y="6669360"/>
            <a:ext cx="7059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2D61B556-36A4-4E3B-8044-7BE1F93502FC}"/>
              </a:ext>
            </a:extLst>
          </p:cNvPr>
          <p:cNvCxnSpPr>
            <a:stCxn id="121" idx="3"/>
          </p:cNvCxnSpPr>
          <p:nvPr/>
        </p:nvCxnSpPr>
        <p:spPr>
          <a:xfrm flipV="1">
            <a:off x="1397338" y="5090358"/>
            <a:ext cx="7052512" cy="1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33987A97-687D-478B-B3C9-53C9E4416330}"/>
              </a:ext>
            </a:extLst>
          </p:cNvPr>
          <p:cNvSpPr txBox="1"/>
          <p:nvPr/>
        </p:nvSpPr>
        <p:spPr>
          <a:xfrm>
            <a:off x="904895" y="497014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2009</a:t>
            </a:r>
            <a:endParaRPr lang="ko-KR" altLang="en-US" sz="11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6C4ABB5-8F96-4806-9F56-FC7102F70A78}"/>
              </a:ext>
            </a:extLst>
          </p:cNvPr>
          <p:cNvSpPr txBox="1"/>
          <p:nvPr/>
        </p:nvSpPr>
        <p:spPr>
          <a:xfrm>
            <a:off x="5241035" y="4984589"/>
            <a:ext cx="440204" cy="198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ES5</a:t>
            </a:r>
            <a:endParaRPr lang="ko-KR" altLang="en-US" sz="1100" dirty="0"/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61571734-086D-431C-8263-E138E7090D82}"/>
              </a:ext>
            </a:extLst>
          </p:cNvPr>
          <p:cNvCxnSpPr>
            <a:cxnSpLocks/>
            <a:stCxn id="112" idx="2"/>
            <a:endCxn id="123" idx="0"/>
          </p:cNvCxnSpPr>
          <p:nvPr/>
        </p:nvCxnSpPr>
        <p:spPr>
          <a:xfrm>
            <a:off x="5460537" y="4725258"/>
            <a:ext cx="600" cy="259331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8B49ABEE-E0E9-46AB-8019-D6F181E0D76C}"/>
              </a:ext>
            </a:extLst>
          </p:cNvPr>
          <p:cNvSpPr txBox="1"/>
          <p:nvPr/>
        </p:nvSpPr>
        <p:spPr>
          <a:xfrm>
            <a:off x="5237199" y="5893699"/>
            <a:ext cx="440204" cy="198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ES6</a:t>
            </a:r>
            <a:endParaRPr lang="ko-KR" altLang="en-US" sz="11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C1181416-C273-43A1-B739-C3C1F4271A60}"/>
              </a:ext>
            </a:extLst>
          </p:cNvPr>
          <p:cNvCxnSpPr>
            <a:cxnSpLocks/>
            <a:endCxn id="125" idx="0"/>
          </p:cNvCxnSpPr>
          <p:nvPr/>
        </p:nvCxnSpPr>
        <p:spPr>
          <a:xfrm flipH="1">
            <a:off x="5457301" y="5303664"/>
            <a:ext cx="11228" cy="590035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C0DA5EB-24A1-43BE-8F1E-2B1B267939F3}"/>
              </a:ext>
            </a:extLst>
          </p:cNvPr>
          <p:cNvSpPr txBox="1"/>
          <p:nvPr/>
        </p:nvSpPr>
        <p:spPr>
          <a:xfrm>
            <a:off x="5210446" y="6319598"/>
            <a:ext cx="512894" cy="198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ES12</a:t>
            </a:r>
            <a:endParaRPr lang="ko-KR" altLang="en-US" sz="1100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9971DFBE-4A73-4295-94DC-DAFCB43861B5}"/>
              </a:ext>
            </a:extLst>
          </p:cNvPr>
          <p:cNvCxnSpPr>
            <a:cxnSpLocks/>
            <a:stCxn id="125" idx="2"/>
            <a:endCxn id="128" idx="0"/>
          </p:cNvCxnSpPr>
          <p:nvPr/>
        </p:nvCxnSpPr>
        <p:spPr>
          <a:xfrm>
            <a:off x="5457301" y="6091699"/>
            <a:ext cx="9592" cy="227899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03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 </a:t>
            </a:r>
            <a:r>
              <a:rPr lang="ko-KR" altLang="en-US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 err="1"/>
              <a:t>비표준</a:t>
            </a:r>
            <a:r>
              <a:rPr lang="ko-KR" altLang="en-US" sz="2000" dirty="0"/>
              <a:t> 기술의 혼재</a:t>
            </a:r>
            <a:r>
              <a:rPr lang="en-US" altLang="ko-KR" sz="2000" dirty="0"/>
              <a:t>, </a:t>
            </a:r>
            <a:r>
              <a:rPr lang="ko-KR" altLang="en-US" sz="2000" dirty="0"/>
              <a:t>웹 브라우저의 비 호환성</a:t>
            </a:r>
            <a:endParaRPr lang="en-US" altLang="ko-KR" sz="2000" dirty="0"/>
          </a:p>
          <a:p>
            <a:pPr lvl="1"/>
            <a:r>
              <a:rPr lang="en-US" altLang="ko-KR" sz="1800" dirty="0"/>
              <a:t>Active-X</a:t>
            </a:r>
            <a:r>
              <a:rPr lang="ko-KR" altLang="en-US" sz="1800" dirty="0"/>
              <a:t>나 플러그인</a:t>
            </a:r>
            <a:r>
              <a:rPr lang="en-US" altLang="ko-KR" sz="1800" dirty="0"/>
              <a:t>, </a:t>
            </a:r>
            <a:r>
              <a:rPr lang="ko-KR" altLang="en-US" sz="1800" dirty="0"/>
              <a:t>플래시 등 </a:t>
            </a:r>
            <a:r>
              <a:rPr lang="ko-KR" altLang="en-US" sz="1800" dirty="0" err="1"/>
              <a:t>비표준</a:t>
            </a:r>
            <a:r>
              <a:rPr lang="ko-KR" altLang="en-US" sz="1800" dirty="0"/>
              <a:t> 기술 난립 </a:t>
            </a:r>
            <a:endParaRPr lang="en-US" altLang="ko-KR" sz="1800" dirty="0"/>
          </a:p>
          <a:p>
            <a:pPr lvl="1"/>
            <a:r>
              <a:rPr lang="ko-KR" altLang="en-US" sz="1800" dirty="0"/>
              <a:t>브라우저 사이에 </a:t>
            </a:r>
            <a:r>
              <a:rPr lang="en-US" altLang="ko-KR" sz="1800" dirty="0"/>
              <a:t>HTML </a:t>
            </a:r>
            <a:r>
              <a:rPr lang="ko-KR" altLang="en-US" sz="1800" dirty="0"/>
              <a:t>문서와 웹 자원에 대한 심각한 비호환성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인터넷 기기의 다양화</a:t>
            </a:r>
            <a:endParaRPr lang="en-US" altLang="ko-KR" sz="2000" dirty="0"/>
          </a:p>
          <a:p>
            <a:pPr lvl="1"/>
            <a:r>
              <a:rPr lang="en-US" altLang="ko-KR" sz="1800" dirty="0"/>
              <a:t>PC, </a:t>
            </a:r>
            <a:r>
              <a:rPr lang="ko-KR" altLang="en-US" sz="1800" dirty="0" err="1"/>
              <a:t>모바일</a:t>
            </a:r>
            <a:r>
              <a:rPr lang="ko-KR" altLang="en-US" sz="1800" dirty="0"/>
              <a:t> 단말기 등에서 모두 웹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기존의 웹 페이지가 </a:t>
            </a:r>
            <a:r>
              <a:rPr lang="ko-KR" altLang="en-US" sz="1800" dirty="0" err="1"/>
              <a:t>모바일</a:t>
            </a:r>
            <a:r>
              <a:rPr lang="ko-KR" altLang="en-US" sz="1800" dirty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새로운 범용 웹 표준의 필요성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비표준</a:t>
            </a:r>
            <a:r>
              <a:rPr lang="ko-KR" altLang="en-US" sz="1800" dirty="0"/>
              <a:t> 기술에 의존하는 </a:t>
            </a:r>
            <a:r>
              <a:rPr lang="en-US" altLang="ko-KR" sz="1800" dirty="0"/>
              <a:t>PC </a:t>
            </a:r>
            <a:r>
              <a:rPr lang="ko-KR" altLang="en-US" sz="1800" dirty="0"/>
              <a:t>위주의 기존 웹 방식의 한계</a:t>
            </a:r>
            <a:endParaRPr lang="en-US" altLang="ko-KR" sz="1800" dirty="0"/>
          </a:p>
          <a:p>
            <a:pPr lvl="2"/>
            <a:r>
              <a:rPr lang="ko-KR" altLang="en-US" sz="1600" dirty="0" err="1"/>
              <a:t>모바일</a:t>
            </a:r>
            <a:r>
              <a:rPr lang="ko-KR" altLang="en-US" sz="1600" dirty="0"/>
              <a:t> 기기</a:t>
            </a:r>
            <a:r>
              <a:rPr lang="en-US" altLang="ko-KR" sz="1600" dirty="0"/>
              <a:t>(</a:t>
            </a:r>
            <a:r>
              <a:rPr lang="ko-KR" altLang="en-US" sz="1600" dirty="0"/>
              <a:t>스마트 </a:t>
            </a:r>
            <a:r>
              <a:rPr lang="ko-KR" altLang="en-US" sz="1600" dirty="0" err="1"/>
              <a:t>폰과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태블릿</a:t>
            </a:r>
            <a:r>
              <a:rPr lang="ko-KR" altLang="en-US" sz="1600" dirty="0"/>
              <a:t> 장치 등</a:t>
            </a:r>
            <a:r>
              <a:rPr lang="en-US" altLang="ko-KR" sz="1600" dirty="0"/>
              <a:t>)</a:t>
            </a:r>
            <a:r>
              <a:rPr lang="ko-KR" altLang="en-US" sz="1600" dirty="0"/>
              <a:t>를 수용할 수 없음</a:t>
            </a:r>
          </a:p>
          <a:p>
            <a:pPr lvl="1"/>
            <a:r>
              <a:rPr lang="ko-KR" altLang="en-US" sz="1800" dirty="0" err="1"/>
              <a:t>모바일과</a:t>
            </a:r>
            <a:r>
              <a:rPr lang="ko-KR" altLang="en-US" sz="1800" dirty="0"/>
              <a:t> </a:t>
            </a:r>
            <a:r>
              <a:rPr lang="en-US" altLang="ko-KR" sz="1800" dirty="0"/>
              <a:t>PC</a:t>
            </a:r>
            <a:r>
              <a:rPr lang="ko-KR" altLang="en-US" sz="1800" dirty="0"/>
              <a:t>에서 동시에 사용할 수 있도록 하는 범용 웹 표준 필요성 대두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새로운</a:t>
            </a:r>
            <a:r>
              <a:rPr lang="en-US" altLang="ko-KR" sz="2000" dirty="0"/>
              <a:t> </a:t>
            </a:r>
            <a:r>
              <a:rPr lang="ko-KR" altLang="en-US" sz="2000" dirty="0"/>
              <a:t>웹 표준 </a:t>
            </a:r>
            <a:r>
              <a:rPr lang="en-US" altLang="ko-KR" sz="2000" dirty="0"/>
              <a:t>-&gt;  HTML5</a:t>
            </a:r>
            <a:endParaRPr lang="ko-KR" altLang="en-US" sz="2000" dirty="0"/>
          </a:p>
          <a:p>
            <a:pPr lvl="0"/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5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인터넷 접속 가능한</a:t>
            </a:r>
            <a:r>
              <a:rPr lang="en-US" altLang="ko-KR" dirty="0"/>
              <a:t> </a:t>
            </a:r>
            <a:r>
              <a:rPr lang="ko-KR" altLang="en-US" dirty="0"/>
              <a:t>다양한 기기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27" y="14308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4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0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4708" y="28169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5177" y="28236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8674" y="27787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0598" y="2798882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Blackberry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291" y="27849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2" y="32543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12" y="31029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7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55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51970" y="59725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Play Station</a:t>
            </a:r>
            <a:r>
              <a:rPr lang="ko-KR" altLang="en-US" sz="11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50050" y="59728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0103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모바일</a:t>
            </a:r>
            <a:r>
              <a:rPr lang="ko-KR" altLang="en-US" sz="1400" dirty="0"/>
              <a:t> 기기</a:t>
            </a:r>
            <a:endParaRPr lang="en-US" altLang="ko-KR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63960" y="37524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태블릿 </a:t>
            </a:r>
            <a:r>
              <a:rPr lang="en-US" altLang="ko-KR" sz="1400" dirty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599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스마트</a:t>
            </a:r>
            <a:r>
              <a:rPr lang="en-US" altLang="ko-KR" sz="1400" dirty="0"/>
              <a:t> TV, </a:t>
            </a:r>
          </a:p>
          <a:p>
            <a:r>
              <a:rPr lang="ko-KR" altLang="en-US" sz="1400" dirty="0"/>
              <a:t>게임기 등</a:t>
            </a:r>
            <a:endParaRPr lang="en-US" altLang="ko-KR" sz="1400" dirty="0"/>
          </a:p>
          <a:p>
            <a:r>
              <a:rPr lang="ko-KR" altLang="en-US" sz="1400" dirty="0"/>
              <a:t>다양한 기기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5938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아마존 웹 서버</a:t>
            </a:r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서버와 웹 클라이언트로 이루어진 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인터넷</a:t>
            </a: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구글</a:t>
            </a:r>
            <a:r>
              <a:rPr lang="ko-KR" altLang="en-US" sz="1000" dirty="0"/>
              <a:t> 웹 서버</a:t>
            </a:r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1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HTML5</a:t>
            </a:r>
            <a:r>
              <a:rPr lang="ko-KR" altLang="en-US" dirty="0"/>
              <a:t> 표준과</a:t>
            </a:r>
            <a:r>
              <a:rPr lang="en-US" altLang="ko-KR" dirty="0"/>
              <a:t> </a:t>
            </a:r>
            <a:r>
              <a:rPr lang="ko-KR" altLang="en-US" dirty="0"/>
              <a:t>의의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HTML5 </a:t>
            </a:r>
            <a:r>
              <a:rPr lang="ko-KR" altLang="en-US" sz="2000" dirty="0"/>
              <a:t>표준 제정</a:t>
            </a:r>
            <a:endParaRPr lang="en-US" altLang="ko-KR" sz="2000" dirty="0"/>
          </a:p>
          <a:p>
            <a:pPr lvl="1"/>
            <a:r>
              <a:rPr lang="en-US" altLang="ko-KR" sz="1800" dirty="0"/>
              <a:t>W3C</a:t>
            </a:r>
            <a:r>
              <a:rPr lang="ko-KR" altLang="en-US" sz="1800" dirty="0"/>
              <a:t>와 하이퍼텍스트 </a:t>
            </a:r>
            <a:r>
              <a:rPr lang="ko-KR" altLang="en-US" sz="1800" dirty="0" err="1"/>
              <a:t>워킹</a:t>
            </a:r>
            <a:r>
              <a:rPr lang="ko-KR" altLang="en-US" sz="1800" dirty="0"/>
              <a:t> 그룹</a:t>
            </a:r>
            <a:endParaRPr lang="en-US" altLang="ko-KR" sz="1800" dirty="0"/>
          </a:p>
          <a:p>
            <a:pPr marL="640080" lvl="2" indent="0">
              <a:buNone/>
            </a:pPr>
            <a:r>
              <a:rPr lang="en-US" altLang="ko-KR" sz="1400" dirty="0"/>
              <a:t>(WHAT WG, Web Hypertext Application Technology </a:t>
            </a:r>
            <a:r>
              <a:rPr lang="en-US" altLang="ko-KR" sz="1400" dirty="0" err="1"/>
              <a:t>WorkingGroup</a:t>
            </a:r>
            <a:r>
              <a:rPr lang="en-US" altLang="ko-KR" sz="1400" dirty="0"/>
              <a:t>)</a:t>
            </a:r>
          </a:p>
          <a:p>
            <a:r>
              <a:rPr lang="ko-KR" altLang="en-US" sz="2000" dirty="0"/>
              <a:t>표준에 담긴 내용</a:t>
            </a:r>
            <a:endParaRPr lang="en-US" altLang="ko-KR" sz="2000" dirty="0"/>
          </a:p>
          <a:p>
            <a:pPr lvl="1"/>
            <a:r>
              <a:rPr lang="ko-KR" altLang="en-US" sz="1800" dirty="0"/>
              <a:t>웹 페이지의 구조는 </a:t>
            </a:r>
            <a:r>
              <a:rPr lang="en-US" altLang="ko-KR" sz="1800" dirty="0"/>
              <a:t>HTML5 </a:t>
            </a:r>
            <a:r>
              <a:rPr lang="ko-KR" altLang="en-US" sz="1800" dirty="0"/>
              <a:t>태그로</a:t>
            </a:r>
            <a:r>
              <a:rPr lang="en-US" altLang="ko-KR" sz="1800" dirty="0"/>
              <a:t>, </a:t>
            </a:r>
            <a:r>
              <a:rPr lang="ko-KR" altLang="en-US" sz="1800" dirty="0"/>
              <a:t>웹 페이지의 모양은 </a:t>
            </a:r>
            <a:r>
              <a:rPr lang="en-US" altLang="ko-KR" sz="1800" dirty="0"/>
              <a:t>CSS3</a:t>
            </a:r>
            <a:r>
              <a:rPr lang="ko-KR" altLang="en-US" sz="1800" dirty="0"/>
              <a:t>로</a:t>
            </a:r>
            <a:r>
              <a:rPr lang="en-US" altLang="ko-KR" sz="1800" dirty="0"/>
              <a:t>, </a:t>
            </a:r>
            <a:r>
              <a:rPr lang="ko-KR" altLang="en-US" sz="1800" dirty="0"/>
              <a:t>웹 페이지의 행동은 </a:t>
            </a:r>
            <a:r>
              <a:rPr lang="en-US" altLang="ko-KR" sz="1800" dirty="0" err="1"/>
              <a:t>javascript</a:t>
            </a:r>
            <a:r>
              <a:rPr lang="ko-KR" altLang="en-US" sz="1800" dirty="0"/>
              <a:t>로 분리 개발</a:t>
            </a:r>
            <a:endParaRPr lang="en-US" altLang="ko-KR" sz="1800" dirty="0"/>
          </a:p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태그에서 문서의 모양과 관계된 태그나 속성 폐기</a:t>
            </a:r>
            <a:endParaRPr lang="en-US" altLang="ko-KR" sz="1800" dirty="0"/>
          </a:p>
          <a:p>
            <a:pPr lvl="1"/>
            <a:r>
              <a:rPr lang="ko-KR" altLang="en-US" sz="1800" dirty="0"/>
              <a:t>웹 페이지의 플랫폼이나 장치 의존성 제거</a:t>
            </a:r>
            <a:endParaRPr lang="en-US" altLang="ko-KR" sz="1800" dirty="0"/>
          </a:p>
          <a:p>
            <a:pPr lvl="2"/>
            <a:r>
              <a:rPr lang="en-US" altLang="ko-KR" sz="1600" dirty="0"/>
              <a:t>HTML5</a:t>
            </a:r>
            <a:r>
              <a:rPr lang="ko-KR" altLang="en-US" sz="1600" dirty="0"/>
              <a:t>로 개발된 웹 페이지나 웹 애플리케이션은 </a:t>
            </a:r>
            <a:r>
              <a:rPr lang="en-US" altLang="ko-KR" sz="1600" dirty="0"/>
              <a:t>PC/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등의 기기나</a:t>
            </a:r>
            <a:r>
              <a:rPr lang="en-US" altLang="ko-KR" sz="1600" dirty="0"/>
              <a:t>, </a:t>
            </a:r>
            <a:r>
              <a:rPr lang="ko-KR" altLang="en-US" sz="1600" dirty="0"/>
              <a:t>운영체제에 관계없이 동일한 실행 확보</a:t>
            </a:r>
            <a:endParaRPr lang="en-US" altLang="ko-KR" sz="1600" dirty="0"/>
          </a:p>
          <a:p>
            <a:pPr lvl="2"/>
            <a:r>
              <a:rPr lang="en-US" altLang="ko-KR" sz="1600" dirty="0"/>
              <a:t>Active-X, </a:t>
            </a:r>
            <a:r>
              <a:rPr lang="ko-KR" altLang="en-US" sz="1600" dirty="0"/>
              <a:t>플래시 필요 없음</a:t>
            </a:r>
            <a:endParaRPr lang="en-US" altLang="ko-KR" sz="1600" dirty="0"/>
          </a:p>
          <a:p>
            <a:pPr lvl="1"/>
            <a:r>
              <a:rPr lang="ko-KR" altLang="en-US" sz="1800" dirty="0"/>
              <a:t>문서 작성의 개념을 넘어 웹 애플리케이션 작성을 지원하는 자바스크립트 </a:t>
            </a:r>
            <a:r>
              <a:rPr lang="en-US" altLang="ko-KR" sz="1800" dirty="0"/>
              <a:t>API </a:t>
            </a:r>
            <a:r>
              <a:rPr lang="ko-KR" altLang="en-US" sz="1800" dirty="0"/>
              <a:t>표준화</a:t>
            </a:r>
            <a:endParaRPr lang="en-US" altLang="ko-KR" sz="1800" dirty="0"/>
          </a:p>
          <a:p>
            <a:pPr lvl="1"/>
            <a:endParaRPr lang="ko-KR" altLang="en-US" sz="18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82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18059" y="107960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비교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83569" y="836712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기존 웹 페이지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플래시여러</a:t>
              </a:r>
              <a:r>
                <a:rPr lang="ko-KR" altLang="en-US" sz="1050" dirty="0">
                  <a:solidFill>
                    <a:schemeClr val="tx1"/>
                  </a:solidFill>
                </a:rPr>
                <a:t> 플러그인</a:t>
              </a: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>
                  <a:solidFill>
                    <a:schemeClr val="tx1"/>
                  </a:solidFill>
                </a:rPr>
                <a:t>로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만든 웹 페이지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PC </a:t>
              </a:r>
              <a:r>
                <a:rPr lang="ko-KR" altLang="en-US" sz="900" dirty="0"/>
                <a:t>에서만 지원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태블릿</a:t>
              </a:r>
              <a:r>
                <a:rPr lang="en-US" altLang="ko-KR" sz="900" dirty="0"/>
                <a:t>/</a:t>
              </a:r>
              <a:r>
                <a:rPr lang="ko-KR" altLang="en-US" sz="900" dirty="0" err="1"/>
                <a:t>스마튼폰</a:t>
              </a:r>
              <a:r>
                <a:rPr lang="en-US" altLang="ko-KR" sz="900" dirty="0"/>
                <a:t>/PC</a:t>
              </a:r>
              <a:r>
                <a:rPr lang="ko-KR" altLang="en-US" sz="900" dirty="0"/>
                <a:t>에 관계없이 지원</a:t>
              </a:r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(a) HTML5 </a:t>
              </a:r>
              <a:r>
                <a:rPr lang="ko-KR" altLang="en-US" sz="1100" b="1" dirty="0"/>
                <a:t>이전의 웹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(b) HTML5</a:t>
              </a:r>
              <a:r>
                <a:rPr lang="ko-KR" altLang="en-US" sz="1100" b="1" dirty="0"/>
                <a:t>를 도입한 웹</a:t>
              </a: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55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</a:t>
            </a:r>
            <a:r>
              <a:rPr lang="ko-KR" altLang="en-US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전체 기능</a:t>
            </a:r>
            <a:endParaRPr lang="en-US" altLang="ko-KR" dirty="0"/>
          </a:p>
          <a:p>
            <a:pPr lvl="1"/>
            <a:r>
              <a:rPr lang="ko-KR" altLang="en-US" dirty="0"/>
              <a:t>웹 문서 작성을 위한 </a:t>
            </a:r>
            <a:r>
              <a:rPr lang="en-US" altLang="ko-KR" dirty="0"/>
              <a:t>HTML </a:t>
            </a:r>
            <a:r>
              <a:rPr lang="ko-KR" altLang="en-US" dirty="0"/>
              <a:t>태그 셋 </a:t>
            </a:r>
          </a:p>
          <a:p>
            <a:pPr lvl="1"/>
            <a:r>
              <a:rPr lang="ko-KR" altLang="en-US" dirty="0"/>
              <a:t>웹 애플리케이션 작성을 위한 </a:t>
            </a:r>
            <a:r>
              <a:rPr lang="en-US" altLang="ko-KR" dirty="0"/>
              <a:t>API</a:t>
            </a:r>
          </a:p>
          <a:p>
            <a:pPr lvl="1"/>
            <a:endParaRPr lang="ko-KR" altLang="en-US" dirty="0"/>
          </a:p>
          <a:p>
            <a:r>
              <a:rPr lang="en-US" altLang="ko-KR" dirty="0"/>
              <a:t>HTML5 </a:t>
            </a:r>
            <a:r>
              <a:rPr lang="ko-KR" altLang="en-US" dirty="0"/>
              <a:t>기능 요약</a:t>
            </a:r>
            <a:endParaRPr lang="en-US" altLang="ko-KR" dirty="0"/>
          </a:p>
          <a:p>
            <a:pPr lvl="1"/>
            <a:r>
              <a:rPr lang="ko-KR" altLang="en-US" dirty="0"/>
              <a:t>웹 폼</a:t>
            </a:r>
            <a:r>
              <a:rPr lang="en-US" altLang="ko-KR" dirty="0"/>
              <a:t>(Web Form)</a:t>
            </a:r>
          </a:p>
          <a:p>
            <a:pPr lvl="1"/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</a:p>
          <a:p>
            <a:pPr lvl="1"/>
            <a:r>
              <a:rPr lang="ko-KR" altLang="en-US" dirty="0"/>
              <a:t>캔버스</a:t>
            </a:r>
            <a:r>
              <a:rPr lang="en-US" altLang="ko-KR" dirty="0"/>
              <a:t>(Canvas)</a:t>
            </a:r>
          </a:p>
          <a:p>
            <a:pPr lvl="1"/>
            <a:r>
              <a:rPr lang="en-US" altLang="ko-KR" dirty="0"/>
              <a:t>SVG(Scalable Vector Graphic)</a:t>
            </a:r>
          </a:p>
          <a:p>
            <a:pPr lvl="1"/>
            <a:r>
              <a:rPr lang="ko-KR" altLang="en-US" dirty="0"/>
              <a:t>웹 스토리지</a:t>
            </a:r>
            <a:r>
              <a:rPr lang="en-US" altLang="ko-KR" dirty="0"/>
              <a:t>(Web Storage)</a:t>
            </a:r>
          </a:p>
          <a:p>
            <a:pPr lvl="1"/>
            <a:r>
              <a:rPr lang="ko-KR" altLang="en-US" dirty="0"/>
              <a:t>웹 </a:t>
            </a:r>
            <a:r>
              <a:rPr lang="en-US" altLang="ko-KR" dirty="0"/>
              <a:t>SQL </a:t>
            </a:r>
            <a:r>
              <a:rPr lang="ko-KR" altLang="en-US" dirty="0"/>
              <a:t>데이터베이스</a:t>
            </a:r>
            <a:r>
              <a:rPr lang="en-US" altLang="ko-KR" dirty="0"/>
              <a:t>(Web SQL Database)</a:t>
            </a:r>
            <a:endParaRPr lang="ko-KR" altLang="en-US" dirty="0"/>
          </a:p>
          <a:p>
            <a:pPr lvl="1"/>
            <a:r>
              <a:rPr lang="ko-KR" altLang="en-US" dirty="0"/>
              <a:t>인덱스 데이터베이스</a:t>
            </a:r>
            <a:r>
              <a:rPr lang="en-US" altLang="ko-KR" dirty="0"/>
              <a:t>(Indexed Database API)</a:t>
            </a:r>
            <a:endParaRPr lang="ko-KR" altLang="en-US" dirty="0"/>
          </a:p>
          <a:p>
            <a:pPr lvl="1"/>
            <a:r>
              <a:rPr lang="ko-KR" altLang="en-US" dirty="0"/>
              <a:t>파일 입출력</a:t>
            </a:r>
            <a:r>
              <a:rPr lang="en-US" altLang="ko-KR" dirty="0"/>
              <a:t>(File I/O)</a:t>
            </a:r>
          </a:p>
          <a:p>
            <a:pPr lvl="1"/>
            <a:r>
              <a:rPr lang="ko-KR" altLang="en-US" dirty="0"/>
              <a:t>위치 정보 </a:t>
            </a:r>
            <a:r>
              <a:rPr lang="en-US" altLang="ko-KR" dirty="0"/>
              <a:t>API(Geolocation API)</a:t>
            </a:r>
          </a:p>
          <a:p>
            <a:pPr lvl="1"/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r>
              <a:rPr lang="en-US" altLang="ko-KR" dirty="0"/>
              <a:t>(Web Worker)</a:t>
            </a:r>
          </a:p>
          <a:p>
            <a:pPr lvl="1"/>
            <a:r>
              <a:rPr lang="ko-KR" altLang="en-US" dirty="0"/>
              <a:t>웹 소켓</a:t>
            </a:r>
            <a:r>
              <a:rPr lang="en-US" altLang="ko-KR" dirty="0"/>
              <a:t>(Web Socket)</a:t>
            </a:r>
          </a:p>
          <a:p>
            <a:pPr lvl="1"/>
            <a:r>
              <a:rPr lang="ko-KR" altLang="en-US" dirty="0"/>
              <a:t>오프라인 웹 애플리케이션</a:t>
            </a:r>
            <a:r>
              <a:rPr lang="en-US" altLang="ko-KR" dirty="0"/>
              <a:t>(Offline Web Application)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 </a:t>
            </a:r>
            <a:r>
              <a:rPr lang="ko-KR" altLang="en-US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</a:t>
            </a:r>
            <a:endParaRPr lang="en-US" altLang="ko-KR" dirty="0"/>
          </a:p>
          <a:p>
            <a:pPr lvl="1"/>
            <a:r>
              <a:rPr lang="ko-KR" altLang="en-US" dirty="0"/>
              <a:t>텍스트 편집기</a:t>
            </a:r>
            <a:endParaRPr lang="en-US" altLang="ko-KR" dirty="0"/>
          </a:p>
          <a:p>
            <a:pPr lvl="2"/>
            <a:r>
              <a:rPr lang="ko-KR" altLang="en-US" dirty="0"/>
              <a:t>메모장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워드 등 아무 텍스트 편집기 가능</a:t>
            </a:r>
            <a:endParaRPr lang="en-US" altLang="ko-KR" dirty="0"/>
          </a:p>
          <a:p>
            <a:pPr lvl="2"/>
            <a:r>
              <a:rPr lang="ko-KR" altLang="en-US" dirty="0"/>
              <a:t>좋은 편집기 종류 </a:t>
            </a:r>
            <a:endParaRPr lang="en-US" altLang="ko-KR" dirty="0"/>
          </a:p>
          <a:p>
            <a:pPr lvl="3"/>
            <a:r>
              <a:rPr lang="en-US" altLang="ko-KR" dirty="0"/>
              <a:t>Atom, Eclipse, Sublime Text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.html</a:t>
            </a:r>
            <a:r>
              <a:rPr lang="ko-KR" altLang="en-US" dirty="0"/>
              <a:t>인 텍스트 파일로 저장</a:t>
            </a:r>
            <a:endParaRPr lang="en-US" altLang="ko-KR" dirty="0"/>
          </a:p>
          <a:p>
            <a:pPr lvl="2"/>
            <a:r>
              <a:rPr lang="ko-KR" altLang="en-US" dirty="0"/>
              <a:t>텍스트의 기본 </a:t>
            </a:r>
            <a:r>
              <a:rPr lang="ko-KR" altLang="en-US" dirty="0" err="1"/>
              <a:t>문자셋</a:t>
            </a:r>
            <a:r>
              <a:rPr lang="ko-KR" altLang="en-US" dirty="0"/>
              <a:t> </a:t>
            </a:r>
            <a:r>
              <a:rPr lang="en-US" altLang="ko-KR" dirty="0"/>
              <a:t>– UTF-8</a:t>
            </a:r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파일이나 </a:t>
            </a:r>
            <a:r>
              <a:rPr lang="en-US" altLang="ko-KR" dirty="0"/>
              <a:t>CSS3, </a:t>
            </a:r>
            <a:r>
              <a:rPr lang="ko-KR" altLang="en-US" dirty="0"/>
              <a:t>자바스크립트 파일 모두 </a:t>
            </a:r>
            <a:r>
              <a:rPr lang="en-US" altLang="ko-KR" dirty="0"/>
              <a:t>UTF-8 </a:t>
            </a:r>
            <a:r>
              <a:rPr lang="ko-KR" altLang="en-US" dirty="0"/>
              <a:t>코드로 저장되어야 함</a:t>
            </a:r>
          </a:p>
          <a:p>
            <a:pPr lvl="1"/>
            <a:r>
              <a:rPr lang="en-US" altLang="ko-KR" dirty="0"/>
              <a:t>WYSIWYG(What You See Is What You Get) </a:t>
            </a:r>
            <a:r>
              <a:rPr lang="ko-KR" altLang="en-US" dirty="0"/>
              <a:t>편집기</a:t>
            </a:r>
            <a:endParaRPr lang="en-US" altLang="ko-KR" dirty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/>
              <a:t>FCKeditor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태그 정보 제공</a:t>
            </a:r>
            <a:endParaRPr lang="en-US" altLang="ko-KR" dirty="0"/>
          </a:p>
          <a:p>
            <a:pPr lvl="2"/>
            <a:r>
              <a:rPr lang="ko-KR" altLang="en-US" dirty="0"/>
              <a:t>출력되는 모습을 보면서 작성 가능</a:t>
            </a:r>
            <a:endParaRPr lang="en-US" altLang="ko-KR" dirty="0"/>
          </a:p>
          <a:p>
            <a:pPr lvl="2"/>
            <a:r>
              <a:rPr lang="ko-KR" altLang="en-US" dirty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301440-BFD9-4DEC-AB59-1495BBE7F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29" y="1816195"/>
            <a:ext cx="6401403" cy="3769906"/>
          </a:xfrm>
          <a:prstGeom prst="rect">
            <a:avLst/>
          </a:prstGeom>
          <a:noFill/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 사례 </a:t>
            </a:r>
            <a:r>
              <a:rPr lang="en-US" altLang="ko-KR" dirty="0"/>
              <a:t>: </a:t>
            </a:r>
            <a:r>
              <a:rPr lang="ko-KR" altLang="en-US" dirty="0"/>
              <a:t>서브라임 텍스트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368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44D1A85-9434-48A0-8EBE-BFA9E8869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814975"/>
            <a:ext cx="4365286" cy="3423647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서브라임텍스트 설치</a:t>
            </a:r>
            <a:endParaRPr lang="en-US" altLang="ko-KR" dirty="0"/>
          </a:p>
          <a:p>
            <a:pPr lvl="1"/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https://www.sublimetext.com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r>
              <a:rPr lang="ko-KR" altLang="en-US" dirty="0"/>
              <a:t>서브라임텍스트 실행 및 문서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11F67E-B021-4B55-B2CF-078EC4AA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61" y="2889250"/>
            <a:ext cx="2556935" cy="3349372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</p:spTree>
    <p:extLst>
      <p:ext uri="{BB962C8B-B14F-4D97-AF65-F5344CB8AC3E}">
        <p14:creationId xmlns:p14="http://schemas.microsoft.com/office/powerpoint/2010/main" val="3808376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문서 저장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D78F5A-A707-487E-B32B-9C03A7B2B599}"/>
              </a:ext>
            </a:extLst>
          </p:cNvPr>
          <p:cNvGrpSpPr/>
          <p:nvPr/>
        </p:nvGrpSpPr>
        <p:grpSpPr>
          <a:xfrm>
            <a:off x="611560" y="1844824"/>
            <a:ext cx="8189663" cy="4144474"/>
            <a:chOff x="558801" y="1732798"/>
            <a:chExt cx="8189663" cy="41444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ECD65A-3767-4818-BB59-4F9DCD39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1" y="2759519"/>
              <a:ext cx="6252668" cy="3117753"/>
            </a:xfrm>
            <a:prstGeom prst="rect">
              <a:avLst/>
            </a:prstGeom>
            <a:ln w="6350">
              <a:solidFill>
                <a:srgbClr val="1D7AC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166AE0-1571-4A73-8E28-244034F5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561" y="1746777"/>
              <a:ext cx="4236903" cy="3322958"/>
            </a:xfrm>
            <a:prstGeom prst="rect">
              <a:avLst/>
            </a:prstGeom>
            <a:ln w="6350">
              <a:solidFill>
                <a:srgbClr val="1D7AC1"/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1524336" y="4507650"/>
              <a:ext cx="864096" cy="5760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2741755" y="3120224"/>
              <a:ext cx="64807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5239320" y="5083714"/>
              <a:ext cx="1606891" cy="418069"/>
            </a:xfrm>
            <a:custGeom>
              <a:avLst/>
              <a:gdLst>
                <a:gd name="connsiteX0" fmla="*/ 0 w 2331990"/>
                <a:gd name="connsiteY0" fmla="*/ 833240 h 833240"/>
                <a:gd name="connsiteX1" fmla="*/ 541065 w 2331990"/>
                <a:gd name="connsiteY1" fmla="*/ 551886 h 833240"/>
                <a:gd name="connsiteX2" fmla="*/ 1996530 w 2331990"/>
                <a:gd name="connsiteY2" fmla="*/ 470726 h 833240"/>
                <a:gd name="connsiteX3" fmla="*/ 2331990 w 2331990"/>
                <a:gd name="connsiteY3" fmla="*/ 0 h 83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1990" h="833240">
                  <a:moveTo>
                    <a:pt x="0" y="833240"/>
                  </a:moveTo>
                  <a:cubicBezTo>
                    <a:pt x="104155" y="722772"/>
                    <a:pt x="208310" y="612305"/>
                    <a:pt x="541065" y="551886"/>
                  </a:cubicBezTo>
                  <a:cubicBezTo>
                    <a:pt x="873820" y="491467"/>
                    <a:pt x="1698043" y="562707"/>
                    <a:pt x="1996530" y="470726"/>
                  </a:cubicBezTo>
                  <a:cubicBezTo>
                    <a:pt x="2295018" y="378745"/>
                    <a:pt x="2313504" y="189372"/>
                    <a:pt x="233199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520005" y="1732798"/>
              <a:ext cx="1296144" cy="2844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83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695FF27-DB52-4A29-A00F-23DEE9DDB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15298"/>
            <a:ext cx="4932705" cy="2112551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브라우저에서 </a:t>
            </a:r>
            <a:r>
              <a:rPr lang="en-US" altLang="ko-KR" dirty="0"/>
              <a:t>HTML </a:t>
            </a:r>
            <a:r>
              <a:rPr lang="ko-KR" altLang="en-US" dirty="0"/>
              <a:t>문서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8" name="자유형 7"/>
          <p:cNvSpPr/>
          <p:nvPr/>
        </p:nvSpPr>
        <p:spPr>
          <a:xfrm>
            <a:off x="1698944" y="3360013"/>
            <a:ext cx="2115183" cy="1516125"/>
          </a:xfrm>
          <a:custGeom>
            <a:avLst/>
            <a:gdLst>
              <a:gd name="connsiteX0" fmla="*/ 0 w 2721558"/>
              <a:gd name="connsiteY0" fmla="*/ 0 h 1516074"/>
              <a:gd name="connsiteX1" fmla="*/ 822419 w 2721558"/>
              <a:gd name="connsiteY1" fmla="*/ 1303967 h 1516074"/>
              <a:gd name="connsiteX2" fmla="*/ 2721558 w 2721558"/>
              <a:gd name="connsiteY2" fmla="*/ 1498750 h 15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558" h="1516074">
                <a:moveTo>
                  <a:pt x="0" y="0"/>
                </a:moveTo>
                <a:cubicBezTo>
                  <a:pt x="184413" y="527087"/>
                  <a:pt x="368826" y="1054175"/>
                  <a:pt x="822419" y="1303967"/>
                </a:cubicBezTo>
                <a:cubicBezTo>
                  <a:pt x="1276012" y="1553759"/>
                  <a:pt x="1998785" y="1526254"/>
                  <a:pt x="2721558" y="14987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06832" y="34290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더블클릭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2D443D-9544-4C30-A213-AC5C4F3F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631528"/>
            <a:ext cx="5112568" cy="2389760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</p:spTree>
    <p:extLst>
      <p:ext uri="{BB962C8B-B14F-4D97-AF65-F5344CB8AC3E}">
        <p14:creationId xmlns:p14="http://schemas.microsoft.com/office/powerpoint/2010/main" val="625735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9B4BD4-E114-4358-AE72-A241652FC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44" y="933612"/>
            <a:ext cx="5074214" cy="3266489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/>
              <a:t>디버깅을 위한 개발자 도구 열기</a:t>
            </a:r>
            <a:r>
              <a:rPr lang="en-US" altLang="ko-KR" sz="2000" dirty="0"/>
              <a:t>(</a:t>
            </a:r>
            <a:r>
              <a:rPr lang="ko-KR" altLang="en-US" sz="2000" dirty="0"/>
              <a:t>크롬 브라우저 사례</a:t>
            </a:r>
            <a:r>
              <a:rPr lang="en-US" altLang="ko-KR" sz="20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591E74-9649-481C-B563-475A7B55A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77" y="3560012"/>
            <a:ext cx="3086181" cy="2912005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300192" y="5993636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이 메뉴를 클릭하면</a:t>
            </a:r>
            <a:endParaRPr lang="en-US" altLang="ko-KR" sz="1050" dirty="0"/>
          </a:p>
          <a:p>
            <a:r>
              <a:rPr lang="ko-KR" altLang="en-US" sz="1050" dirty="0"/>
              <a:t>개발자 도구를 연다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3560012"/>
            <a:ext cx="1564073" cy="459700"/>
          </a:xfrm>
          <a:prstGeom prst="wedgeRoundRectCallout">
            <a:avLst>
              <a:gd name="adj1" fmla="val 68255"/>
              <a:gd name="adj2" fmla="val -47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바탕에 마우스 오른쪽</a:t>
            </a:r>
            <a:endParaRPr lang="en-US" altLang="ko-KR" sz="1050" dirty="0"/>
          </a:p>
          <a:p>
            <a:r>
              <a:rPr lang="ko-KR" altLang="en-US" sz="1050" dirty="0"/>
              <a:t>버튼 클릭 혹은 </a:t>
            </a:r>
            <a:r>
              <a:rPr lang="en-US" altLang="ko-KR" sz="1050" dirty="0" err="1"/>
              <a:t>F12</a:t>
            </a:r>
            <a:r>
              <a:rPr lang="en-US" altLang="ko-KR" sz="1050" dirty="0"/>
              <a:t> </a:t>
            </a:r>
            <a:r>
              <a:rPr lang="ko-KR" altLang="en-US" sz="1050" dirty="0"/>
              <a:t>키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880310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699792" y="3429000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608" y="476672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5DAFD-32C3-4A9E-ADC2-9CAFC1B02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" y="1136562"/>
            <a:ext cx="7080173" cy="4687096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2843808" y="3582677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84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서버와 웹 클라이언트의 작동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클라이언트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웹 문서 요청</a:t>
            </a:r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웹 문서 전송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서버</a:t>
            </a:r>
          </a:p>
        </p:txBody>
      </p:sp>
    </p:spTree>
    <p:extLst>
      <p:ext uri="{BB962C8B-B14F-4D97-AF65-F5344CB8AC3E}">
        <p14:creationId xmlns:p14="http://schemas.microsoft.com/office/powerpoint/2010/main" val="2059861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BB740D-0E57-4E95-8586-FE7CDC22E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5" y="967635"/>
            <a:ext cx="7846325" cy="4922731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08058" y="4725144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5459050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마우스로 클릭하면</a:t>
            </a:r>
            <a:endParaRPr lang="en-US" altLang="ko-KR" sz="1050" dirty="0"/>
          </a:p>
          <a:p>
            <a:r>
              <a:rPr lang="en-US" altLang="ko-KR" sz="1050" dirty="0"/>
              <a:t>break point</a:t>
            </a:r>
            <a:r>
              <a:rPr lang="ko-KR" altLang="en-US" sz="1050" dirty="0"/>
              <a:t>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2160" y="1916832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한 라인씩 실행 버튼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3568" y="370073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(break point)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인터넷과 웹은 다르다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인터넷</a:t>
            </a:r>
            <a:endParaRPr lang="en-US" altLang="ko-KR" dirty="0"/>
          </a:p>
          <a:p>
            <a:pPr lvl="1"/>
            <a:r>
              <a:rPr lang="ko-KR" altLang="en-US" dirty="0"/>
              <a:t>웹의 개념이 나오기 전부터 만들어진 컴퓨터 연결 네트워크</a:t>
            </a:r>
            <a:endParaRPr lang="en-US" altLang="ko-KR" dirty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(ARPA)</a:t>
            </a:r>
          </a:p>
          <a:p>
            <a:pPr lvl="2"/>
            <a:r>
              <a:rPr lang="ko-KR" altLang="en-US" dirty="0"/>
              <a:t>여러 대학들과 계약 업체 사이의 컴퓨터 연결</a:t>
            </a:r>
            <a:endParaRPr lang="en-US" altLang="ko-KR" dirty="0"/>
          </a:p>
          <a:p>
            <a:pPr lvl="1"/>
            <a:r>
              <a:rPr lang="ko-KR" altLang="en-US" dirty="0"/>
              <a:t>컴퓨터마다 고유한 주소</a:t>
            </a:r>
            <a:r>
              <a:rPr lang="en-US" altLang="ko-KR" dirty="0"/>
              <a:t>(IP </a:t>
            </a:r>
            <a:r>
              <a:rPr lang="ko-KR" altLang="en-US" dirty="0"/>
              <a:t>주소</a:t>
            </a:r>
            <a:r>
              <a:rPr lang="en-US" altLang="ko-KR" dirty="0"/>
              <a:t>, 113.198.80.208)</a:t>
            </a:r>
            <a:r>
              <a:rPr lang="ko-KR" altLang="en-US" dirty="0"/>
              <a:t>를 부여하여 컴퓨터 구분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인터넷을 활용하는 응용 서비스 사례</a:t>
            </a:r>
            <a:endParaRPr lang="en-US" altLang="ko-KR" dirty="0"/>
          </a:p>
          <a:p>
            <a:pPr lvl="2"/>
            <a:r>
              <a:rPr lang="ko-KR" altLang="en-US" dirty="0"/>
              <a:t>전자우편</a:t>
            </a:r>
            <a:r>
              <a:rPr lang="en-US" altLang="ko-KR" dirty="0"/>
              <a:t>(e-mail) </a:t>
            </a:r>
          </a:p>
          <a:p>
            <a:pPr lvl="2"/>
            <a:r>
              <a:rPr lang="ko-KR" altLang="en-US" dirty="0"/>
              <a:t>뉴스</a:t>
            </a:r>
            <a:r>
              <a:rPr lang="en-US" altLang="ko-KR" dirty="0"/>
              <a:t>(news)</a:t>
            </a:r>
          </a:p>
          <a:p>
            <a:pPr lvl="2"/>
            <a:r>
              <a:rPr lang="ko-KR" altLang="en-US" dirty="0"/>
              <a:t>파일 전송</a:t>
            </a:r>
            <a:r>
              <a:rPr lang="en-US" altLang="ko-KR" dirty="0"/>
              <a:t>(ftp)</a:t>
            </a:r>
          </a:p>
          <a:p>
            <a:pPr lvl="2"/>
            <a:r>
              <a:rPr lang="ko-KR" altLang="en-US" dirty="0"/>
              <a:t>채팅</a:t>
            </a:r>
            <a:r>
              <a:rPr lang="en-US" altLang="ko-KR" dirty="0"/>
              <a:t>(Internet Relay Chat)</a:t>
            </a:r>
          </a:p>
          <a:p>
            <a:pPr lvl="2"/>
            <a:r>
              <a:rPr lang="ko-KR" altLang="en-US" dirty="0"/>
              <a:t>메신저</a:t>
            </a:r>
            <a:r>
              <a:rPr lang="en-US" altLang="ko-KR" dirty="0"/>
              <a:t>(Messenger)</a:t>
            </a:r>
          </a:p>
          <a:p>
            <a:pPr lvl="2"/>
            <a:r>
              <a:rPr lang="en-US" altLang="ko-KR" dirty="0"/>
              <a:t>P2P(Peer to Peer)</a:t>
            </a:r>
          </a:p>
          <a:p>
            <a:pPr lvl="2"/>
            <a:r>
              <a:rPr lang="ko-KR" altLang="en-US" dirty="0" err="1"/>
              <a:t>스트리밍</a:t>
            </a:r>
            <a:r>
              <a:rPr lang="ko-KR" altLang="en-US" dirty="0"/>
              <a:t> 서비스</a:t>
            </a:r>
            <a:r>
              <a:rPr lang="en-US" altLang="ko-KR" dirty="0"/>
              <a:t>(Streaming Service)</a:t>
            </a:r>
          </a:p>
          <a:p>
            <a:pPr lvl="2"/>
            <a:r>
              <a:rPr lang="ko-KR" altLang="en-US" dirty="0"/>
              <a:t>인터넷 전화기</a:t>
            </a:r>
            <a:r>
              <a:rPr lang="en-US" altLang="ko-KR" dirty="0"/>
              <a:t>(Internet Phone)</a:t>
            </a:r>
          </a:p>
          <a:p>
            <a:pPr lvl="2"/>
            <a:r>
              <a:rPr lang="ko-KR" altLang="en-US" dirty="0"/>
              <a:t>월드 </a:t>
            </a:r>
            <a:r>
              <a:rPr lang="ko-KR" altLang="en-US" dirty="0" err="1"/>
              <a:t>와이드</a:t>
            </a:r>
            <a:r>
              <a:rPr lang="ko-KR" altLang="en-US" dirty="0"/>
              <a:t> 웹</a:t>
            </a:r>
            <a:r>
              <a:rPr lang="en-US" altLang="ko-KR" dirty="0"/>
              <a:t>(World Wide Web)</a:t>
            </a:r>
          </a:p>
          <a:p>
            <a:r>
              <a:rPr lang="ko-KR" altLang="en-US" dirty="0"/>
              <a:t>월드 </a:t>
            </a:r>
            <a:r>
              <a:rPr lang="ko-KR" altLang="en-US" dirty="0" err="1"/>
              <a:t>와이드</a:t>
            </a:r>
            <a:r>
              <a:rPr lang="ko-KR" altLang="en-US" dirty="0"/>
              <a:t> 웹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(WWW)</a:t>
            </a:r>
          </a:p>
          <a:p>
            <a:pPr lvl="1"/>
            <a:r>
              <a:rPr lang="ko-KR" altLang="en-US" dirty="0"/>
              <a:t>인터넷을 활용하는 응용 서비스 중의 하나</a:t>
            </a:r>
            <a:endParaRPr lang="en-US" altLang="ko-KR" dirty="0"/>
          </a:p>
          <a:p>
            <a:pPr lvl="1"/>
            <a:r>
              <a:rPr lang="ko-KR" altLang="en-US" dirty="0"/>
              <a:t>웹 서버와 웹 브라우저로 구성되는 정보 전달 및 공유 서비스</a:t>
            </a:r>
            <a:endParaRPr lang="en-US" altLang="ko-KR" dirty="0"/>
          </a:p>
          <a:p>
            <a:r>
              <a:rPr lang="ko-KR" altLang="en-US" dirty="0"/>
              <a:t>인터넷이 고속도로라면 웹은 고속도로 망을 이용한 물류 산업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4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브라우저의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3968" y="2253785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마이크로 소프트</a:t>
            </a:r>
            <a:endParaRPr lang="en-US" altLang="ko-KR" sz="1000" dirty="0"/>
          </a:p>
          <a:p>
            <a:pPr algn="ctr"/>
            <a:r>
              <a:rPr lang="ko-KR" altLang="en-US" sz="1000" dirty="0" err="1"/>
              <a:t>엣지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36350" y="225378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오페라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2605" y="4749727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파이어폭스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878942" y="474972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크롬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1" y="1491651"/>
            <a:ext cx="2631141" cy="24901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1513396"/>
            <a:ext cx="685818" cy="7075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472574"/>
            <a:ext cx="669489" cy="7348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7" y="4168835"/>
            <a:ext cx="691261" cy="5660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1482410"/>
            <a:ext cx="2737060" cy="2380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89" y="4168835"/>
            <a:ext cx="2603110" cy="24693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89" y="4168835"/>
            <a:ext cx="2669368" cy="25323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17" y="4172769"/>
            <a:ext cx="674932" cy="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웹 브라우저의 역사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11560" y="476672"/>
            <a:ext cx="7534565" cy="6050252"/>
            <a:chOff x="611560" y="476672"/>
            <a:chExt cx="7534565" cy="6050252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075280" y="604051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104003" y="5421422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104003" y="471131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104003" y="4276038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104003" y="3467738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104003" y="275782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104003" y="2358506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104003" y="1956379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cxnSpLocks/>
              <a:stCxn id="13" idx="3"/>
            </p:cNvCxnSpPr>
            <p:nvPr/>
          </p:nvCxnSpPr>
          <p:spPr>
            <a:xfrm>
              <a:off x="1104003" y="1540201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075280" y="494198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11560" y="4766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1767" y="508572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1917" y="980728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1793738" y="798013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11560" y="14093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92536" y="1356385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560" y="182557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05716" y="1830231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2843634" y="1645826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1560" y="22447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82725" y="2226181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1560" y="2641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6774" y="2592027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560" y="335699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70442" y="3356992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2842550" y="2119672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11560" y="41490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0838" y="4155472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2842514" y="3646433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1560" y="4590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27376" y="4564044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1560" y="530120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28991" y="5254442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1560" y="589983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30112" y="5896972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420969" y="2515622"/>
              <a:ext cx="1" cy="338135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2842514" y="4444913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 flipH="1">
              <a:off x="5554717" y="2881468"/>
              <a:ext cx="4719" cy="364545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 flipH="1">
              <a:off x="6591552" y="4853485"/>
              <a:ext cx="18320" cy="164543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7687136" y="5543883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909" y="494116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18" y="235850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552" y="4293096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04" y="198884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398" y="389708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20" y="1556792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50" y="5589240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420969" y="6186413"/>
              <a:ext cx="1" cy="338931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11560" y="62373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2022</a:t>
              </a:r>
              <a:endParaRPr lang="ko-KR" altLang="en-US" sz="1100" dirty="0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086267" y="638132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169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최초의 웹 브라우저</a:t>
            </a:r>
            <a:r>
              <a:rPr lang="en-US" altLang="ko-KR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/>
              <a:t>웹 개념 창시자</a:t>
            </a:r>
            <a:r>
              <a:rPr lang="en-US" altLang="ko-KR" dirty="0"/>
              <a:t>, Tim Berners-Lee</a:t>
            </a:r>
            <a:r>
              <a:rPr lang="ko-KR" altLang="en-US" dirty="0"/>
              <a:t>가 개발</a:t>
            </a:r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Nexus</a:t>
            </a:r>
            <a:r>
              <a:rPr lang="ko-KR" altLang="en-US" dirty="0"/>
              <a:t>로 개명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0436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Netscape Navigator</a:t>
            </a:r>
          </a:p>
          <a:p>
            <a:pPr lvl="1"/>
            <a:r>
              <a:rPr lang="ko-KR" altLang="en-US" dirty="0"/>
              <a:t>일반인도 쉽게 사용하도록 </a:t>
            </a:r>
            <a:r>
              <a:rPr lang="en-US" altLang="ko-KR" dirty="0"/>
              <a:t>GUI</a:t>
            </a:r>
            <a:r>
              <a:rPr lang="ko-KR" altLang="en-US" dirty="0"/>
              <a:t>를 갖춘 최초의 브라우저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en-US" dirty="0"/>
              <a:t>년 </a:t>
            </a:r>
            <a:r>
              <a:rPr lang="en-US" altLang="ko-KR" dirty="0"/>
              <a:t>Marc Andreessen </a:t>
            </a:r>
            <a:r>
              <a:rPr lang="ko-KR" altLang="en-US" dirty="0"/>
              <a:t>개발</a:t>
            </a:r>
            <a:r>
              <a:rPr lang="en-US" altLang="ko-KR" dirty="0"/>
              <a:t>. Netscape </a:t>
            </a:r>
            <a:r>
              <a:rPr lang="ko-KR" altLang="en-US" dirty="0"/>
              <a:t>사 창업</a:t>
            </a:r>
            <a:endParaRPr lang="en-US" altLang="ko-KR" dirty="0"/>
          </a:p>
          <a:p>
            <a:r>
              <a:rPr lang="en-US" altLang="ko-KR" dirty="0"/>
              <a:t>Internet Explorer</a:t>
            </a:r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 마이크로소프트에서 개발</a:t>
            </a:r>
            <a:endParaRPr lang="en-US" altLang="ko-KR" dirty="0"/>
          </a:p>
          <a:p>
            <a:pPr lvl="1"/>
            <a:r>
              <a:rPr lang="ko-KR" altLang="en-US" dirty="0"/>
              <a:t>윈도우 운영체제에 끼워 배포하여 순식간에 </a:t>
            </a:r>
            <a:r>
              <a:rPr lang="en-US" altLang="ko-KR" dirty="0"/>
              <a:t>Netscape </a:t>
            </a:r>
            <a:r>
              <a:rPr lang="ko-KR" altLang="en-US" dirty="0"/>
              <a:t>잠식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Opera</a:t>
            </a:r>
          </a:p>
          <a:p>
            <a:pPr lvl="1"/>
            <a:r>
              <a:rPr lang="en-US" altLang="ko-KR" dirty="0"/>
              <a:t>1994</a:t>
            </a:r>
            <a:r>
              <a:rPr lang="ko-KR" altLang="en-US" dirty="0"/>
              <a:t>년 오페라 소프트웨어에서  개발</a:t>
            </a:r>
            <a:r>
              <a:rPr lang="en-US" altLang="ko-KR" dirty="0"/>
              <a:t>. 1996</a:t>
            </a:r>
            <a:r>
              <a:rPr lang="ko-KR" altLang="en-US" dirty="0"/>
              <a:t>년에 출시</a:t>
            </a:r>
            <a:endParaRPr lang="en-US" altLang="ko-KR" dirty="0"/>
          </a:p>
          <a:p>
            <a:pPr lvl="1"/>
            <a:r>
              <a:rPr lang="ko-KR" altLang="en-US" dirty="0"/>
              <a:t>프로그램 크기 작고</a:t>
            </a:r>
            <a:r>
              <a:rPr lang="en-US" altLang="ko-KR" dirty="0"/>
              <a:t>, </a:t>
            </a:r>
            <a:r>
              <a:rPr lang="ko-KR" altLang="en-US" dirty="0" err="1"/>
              <a:t>렌더링</a:t>
            </a:r>
            <a:r>
              <a:rPr lang="ko-KR" altLang="en-US" dirty="0"/>
              <a:t> 속도 빠름</a:t>
            </a:r>
            <a:r>
              <a:rPr lang="en-US" altLang="ko-KR" dirty="0"/>
              <a:t>. </a:t>
            </a:r>
            <a:r>
              <a:rPr lang="ko-KR" altLang="en-US" dirty="0"/>
              <a:t>사용 미미</a:t>
            </a:r>
            <a:endParaRPr lang="en-US" altLang="ko-KR" dirty="0"/>
          </a:p>
          <a:p>
            <a:r>
              <a:rPr lang="en-US" altLang="ko-KR" dirty="0"/>
              <a:t>Safari</a:t>
            </a:r>
          </a:p>
          <a:p>
            <a:pPr lvl="1"/>
            <a:r>
              <a:rPr lang="en-US" altLang="ko-KR" dirty="0"/>
              <a:t>2003</a:t>
            </a:r>
            <a:r>
              <a:rPr lang="ko-KR" altLang="en-US" dirty="0"/>
              <a:t>년 애플에서 개발</a:t>
            </a:r>
            <a:r>
              <a:rPr lang="en-US" altLang="ko-KR" dirty="0"/>
              <a:t>. Mac 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와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iOS</a:t>
            </a:r>
            <a:r>
              <a:rPr lang="ko-KR" altLang="en-US" dirty="0"/>
              <a:t>에서 실행</a:t>
            </a:r>
            <a:endParaRPr lang="en-US" altLang="ko-KR" dirty="0"/>
          </a:p>
          <a:p>
            <a:r>
              <a:rPr lang="en-US" altLang="ko-KR" dirty="0"/>
              <a:t>Mozilla Firefox</a:t>
            </a:r>
          </a:p>
          <a:p>
            <a:pPr lvl="1"/>
            <a:r>
              <a:rPr lang="en-US" altLang="ko-KR" dirty="0"/>
              <a:t>2002</a:t>
            </a:r>
            <a:r>
              <a:rPr lang="ko-KR" altLang="en-US" dirty="0"/>
              <a:t>년 </a:t>
            </a:r>
            <a:r>
              <a:rPr lang="en-US" altLang="ko-KR" dirty="0"/>
              <a:t>Mozilla  </a:t>
            </a:r>
            <a:r>
              <a:rPr lang="ko-KR" altLang="en-US" dirty="0"/>
              <a:t>재단에서 개발</a:t>
            </a:r>
            <a:r>
              <a:rPr lang="en-US" altLang="ko-KR" dirty="0"/>
              <a:t>. W3C</a:t>
            </a:r>
            <a:r>
              <a:rPr lang="ko-KR" altLang="en-US" dirty="0"/>
              <a:t>의 표준안에 가장 충실</a:t>
            </a:r>
            <a:endParaRPr lang="en-US" altLang="ko-KR" dirty="0"/>
          </a:p>
          <a:p>
            <a:pPr lvl="2"/>
            <a:r>
              <a:rPr lang="en-US" altLang="ko-KR" dirty="0"/>
              <a:t>Mozilla </a:t>
            </a:r>
            <a:r>
              <a:rPr lang="ko-KR" altLang="en-US" dirty="0"/>
              <a:t>재단은 </a:t>
            </a:r>
            <a:r>
              <a:rPr lang="en-US" altLang="ko-KR" dirty="0"/>
              <a:t>Netscape </a:t>
            </a:r>
            <a:r>
              <a:rPr lang="ko-KR" altLang="en-US" dirty="0"/>
              <a:t>사가 브라우저</a:t>
            </a:r>
            <a:r>
              <a:rPr lang="en-US" altLang="ko-KR" dirty="0"/>
              <a:t> </a:t>
            </a:r>
            <a:r>
              <a:rPr lang="ko-KR" altLang="en-US" dirty="0"/>
              <a:t>소스를 공개하고 만든 재단</a:t>
            </a:r>
            <a:endParaRPr lang="en-US" altLang="ko-KR" dirty="0"/>
          </a:p>
          <a:p>
            <a:r>
              <a:rPr lang="en-US" altLang="ko-KR" dirty="0"/>
              <a:t>Google Chrome</a:t>
            </a:r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구글에서</a:t>
            </a:r>
            <a:r>
              <a:rPr lang="ko-KR" altLang="en-US" dirty="0"/>
              <a:t> 개발</a:t>
            </a:r>
            <a:r>
              <a:rPr lang="en-US" altLang="ko-KR" dirty="0"/>
              <a:t>. </a:t>
            </a:r>
            <a:r>
              <a:rPr lang="ko-KR" altLang="en-US" dirty="0"/>
              <a:t>새로운 강자</a:t>
            </a:r>
            <a:r>
              <a:rPr lang="en-US" altLang="ko-KR" dirty="0"/>
              <a:t>. </a:t>
            </a:r>
            <a:r>
              <a:rPr lang="ko-KR" altLang="en-US" dirty="0"/>
              <a:t>현재 가장 많이 사용되고 있음</a:t>
            </a:r>
            <a:endParaRPr lang="en-US" altLang="ko-KR" dirty="0"/>
          </a:p>
          <a:p>
            <a:r>
              <a:rPr lang="en-US" altLang="ko-KR" dirty="0"/>
              <a:t>Microsoft Edge</a:t>
            </a:r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 마이크로소프트에서 개발</a:t>
            </a:r>
            <a:endParaRPr lang="en-US" altLang="ko-KR" dirty="0"/>
          </a:p>
          <a:p>
            <a:pPr lvl="2"/>
            <a:r>
              <a:rPr lang="en-US" altLang="ko-KR" dirty="0"/>
              <a:t>Internet Explorer </a:t>
            </a:r>
            <a:r>
              <a:rPr lang="ko-KR" altLang="en-US" dirty="0"/>
              <a:t>업그레이드 중단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91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16090</TotalTime>
  <Words>2641</Words>
  <Application>Microsoft Office PowerPoint</Application>
  <PresentationFormat>화면 슬라이드 쇼(4:3)</PresentationFormat>
  <Paragraphs>562</Paragraphs>
  <Slides>40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HY나무L</vt:lpstr>
      <vt:lpstr>돋움</vt:lpstr>
      <vt:lpstr>돋움체</vt:lpstr>
      <vt:lpstr>맑은 고딕</vt:lpstr>
      <vt:lpstr>함초롬바탕</vt:lpstr>
      <vt:lpstr>휴먼편지체</vt:lpstr>
      <vt:lpstr>Algerian</vt:lpstr>
      <vt:lpstr>Arial Narrow</vt:lpstr>
      <vt:lpstr>Times New Roman</vt:lpstr>
      <vt:lpstr>Wingdings</vt:lpstr>
      <vt:lpstr>Wingdings 2</vt:lpstr>
      <vt:lpstr>가을</vt:lpstr>
      <vt:lpstr>웹프로그래밍과  HTML5 기본</vt:lpstr>
      <vt:lpstr>웹의 기본 목적과 구성</vt:lpstr>
      <vt:lpstr>웹 서버와 웹 클라이언트로 이루어진 웹</vt:lpstr>
      <vt:lpstr>웹 서버와 웹 클라이언트의 작동</vt:lpstr>
      <vt:lpstr>인터넷과 웹은 다르다</vt:lpstr>
      <vt:lpstr>웹 브라우저의 종류</vt:lpstr>
      <vt:lpstr>PowerPoint 프레젠테이션</vt:lpstr>
      <vt:lpstr>최초의 웹 브라우저, WorldWideWeb</vt:lpstr>
      <vt:lpstr>여러 웹 브라우저의 특징</vt:lpstr>
      <vt:lpstr>2021년 기점 웹 브라우저의 시장 점유율 비교</vt:lpstr>
      <vt:lpstr>웹 사이트 구축</vt:lpstr>
      <vt:lpstr>웹 서버 소프트웨어</vt:lpstr>
      <vt:lpstr>웹 서버 응용프로그램</vt:lpstr>
      <vt:lpstr>웹 문서와 전자 문서</vt:lpstr>
      <vt:lpstr>PowerPoint 프레젠테이션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 CSS, Javascript로 분리된 웹 페이지 만들기</vt:lpstr>
      <vt:lpstr>HTML,CSS,Javascript로 분리된 웹 페이지 만들기</vt:lpstr>
      <vt:lpstr>3. Javascript 코드로 사용자 인터페이스 처리</vt:lpstr>
      <vt:lpstr>HTML5</vt:lpstr>
      <vt:lpstr>PowerPoint 프레젠테이션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문서 편집</vt:lpstr>
      <vt:lpstr>HTML5 문서 편집기 사례 : 서브라임 텍스트</vt:lpstr>
      <vt:lpstr>서브라임텍스트로 HTML 문서 작성(1)</vt:lpstr>
      <vt:lpstr>서브라임텍스트로 HTML 문서 작성(2)</vt:lpstr>
      <vt:lpstr>서브라임텍스트로 HTML 문서 작성(3)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kain</cp:lastModifiedBy>
  <cp:revision>497</cp:revision>
  <dcterms:created xsi:type="dcterms:W3CDTF">2011-08-27T14:53:28Z</dcterms:created>
  <dcterms:modified xsi:type="dcterms:W3CDTF">2024-09-01T22:10:27Z</dcterms:modified>
</cp:coreProperties>
</file>